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652" r:id="rId2"/>
    <p:sldId id="679" r:id="rId3"/>
    <p:sldId id="681" r:id="rId4"/>
    <p:sldId id="686" r:id="rId5"/>
    <p:sldId id="696" r:id="rId6"/>
    <p:sldId id="697" r:id="rId7"/>
    <p:sldId id="698" r:id="rId8"/>
    <p:sldId id="682" r:id="rId9"/>
    <p:sldId id="683" r:id="rId10"/>
    <p:sldId id="699" r:id="rId11"/>
    <p:sldId id="701" r:id="rId12"/>
    <p:sldId id="687" r:id="rId13"/>
    <p:sldId id="700" r:id="rId14"/>
    <p:sldId id="688" r:id="rId15"/>
    <p:sldId id="691" r:id="rId16"/>
    <p:sldId id="702" r:id="rId17"/>
    <p:sldId id="692" r:id="rId18"/>
    <p:sldId id="693" r:id="rId19"/>
    <p:sldId id="690" r:id="rId20"/>
    <p:sldId id="694" r:id="rId21"/>
    <p:sldId id="695" r:id="rId22"/>
    <p:sldId id="703" r:id="rId23"/>
    <p:sldId id="704" r:id="rId24"/>
  </p:sldIdLst>
  <p:sldSz cx="9144000" cy="6858000" type="screen4x3"/>
  <p:notesSz cx="6858000" cy="9144000"/>
  <p:custShowLst>
    <p:custShow name="재구성한 쇼 1" id="0">
      <p:sldLst/>
    </p:custShow>
    <p:custShow name="재구성한 쇼 2" id="1">
      <p:sldLst/>
    </p:custShow>
    <p:custShow name="Find Behaviors Variables" id="2">
      <p:sldLst/>
    </p:custShow>
    <p:custShow name="Research Users Requirements" id="3">
      <p:sldLst/>
    </p:custShow>
    <p:custShow name="Analyzing Behaviors Variables" id="4">
      <p:sldLst/>
    </p:custShow>
    <p:custShow name="Make individual Persona" id="5">
      <p:sldLst/>
    </p:custShow>
    <p:custShow name="What if customer’s requirements" id="6">
      <p:sldLst/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7"/>
    <a:srgbClr val="6F8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96311" autoAdjust="0"/>
  </p:normalViewPr>
  <p:slideViewPr>
    <p:cSldViewPr>
      <p:cViewPr>
        <p:scale>
          <a:sx n="95" d="100"/>
          <a:sy n="95" d="100"/>
        </p:scale>
        <p:origin x="-432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3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12A8E-8A84-4CE2-AB2D-FDBFE932108E}" type="datetimeFigureOut">
              <a:rPr lang="ko-KR" altLang="en-US" smtClean="0"/>
              <a:pPr/>
              <a:t>2019-06-18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96E18-C80D-4A81-AC24-4ABFEA7451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3518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B896-0DD3-41B7-A489-CF805F238942}" type="datetimeFigureOut">
              <a:rPr lang="ko-KR" altLang="en-US" smtClean="0"/>
              <a:pPr/>
              <a:t>2019-06-18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AD778-3262-4885-B27A-E3245008E14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157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AD778-3262-4885-B27A-E3245008E14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09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imjey\Desktop\Mr.Ju\STA\ppt\2012\edu_templet\bg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1211986" y="6516256"/>
            <a:ext cx="6789038" cy="270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1pPr>
            <a:lvl2pPr marL="4572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2pPr>
            <a:lvl3pPr marL="9144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3pPr>
            <a:lvl4pPr marL="13716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4pPr>
            <a:lvl5pPr marL="1828800" algn="l" rtl="0" fontAlgn="base" latinLnBrk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Tahoma" pitchFamily="34" charset="0"/>
                <a:ea typeface="휴먼모음T" pitchFamily="18" charset="-127"/>
                <a:cs typeface="+mn-cs"/>
              </a:defRPr>
            </a:lvl9pPr>
          </a:lstStyle>
          <a:p>
            <a:pPr marL="174625" indent="-174625" eaLnBrk="0" hangingPunct="0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 교재는 저작권의 보호를 받고 있습니다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저자의 승인을 받지 않은 복사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변형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게재 등의 일체 행위를 금지합니다</a:t>
            </a:r>
            <a:r>
              <a:rPr lang="en-US" altLang="ko-KR" sz="10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flipV="1">
            <a:off x="-85725" y="-19050"/>
            <a:ext cx="9266237" cy="6904434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7000">
                <a:schemeClr val="tx1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71414"/>
            <a:ext cx="8856984" cy="571504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5143890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>
                <a:solidFill>
                  <a:schemeClr val="bg1"/>
                </a:solidFill>
              </a:defRPr>
            </a:lvl1pPr>
            <a:lvl2pPr marL="538163" indent="-285750">
              <a:buClr>
                <a:schemeClr val="bg1"/>
              </a:buClr>
              <a:buFont typeface="Arial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717550" indent="-228600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985838" indent="-228600">
              <a:buClr>
                <a:schemeClr val="bg1"/>
              </a:buClr>
              <a:buFont typeface="Wingdings" panose="05000000000000000000" pitchFamily="2" charset="2"/>
              <a:buChar char="Ø"/>
              <a:defRPr sz="1400">
                <a:solidFill>
                  <a:schemeClr val="bg1"/>
                </a:solidFill>
              </a:defRPr>
            </a:lvl4pPr>
            <a:lvl5pPr marL="1344613" indent="-22860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355976" y="6520259"/>
            <a:ext cx="613198" cy="365125"/>
          </a:xfrm>
          <a:prstGeom prst="rect">
            <a:avLst/>
          </a:prstGeo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496" y="6381328"/>
            <a:ext cx="86800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186766" cy="582594"/>
          </a:xfrm>
          <a:prstGeom prst="rect">
            <a:avLst/>
          </a:prstGeom>
        </p:spPr>
        <p:txBody>
          <a:bodyPr anchor="ctr"/>
          <a:lstStyle>
            <a:lvl1pPr algn="l"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/>
            </a:lvl1pPr>
            <a:lvl2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2pPr>
            <a:lvl3pPr>
              <a:defRPr sz="1600"/>
            </a:lvl3pPr>
            <a:lvl4pPr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/>
            </a:lvl1pPr>
            <a:lvl2pPr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2pPr>
            <a:lvl3pPr>
              <a:defRPr sz="1600"/>
            </a:lvl3pPr>
            <a:lvl4pPr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142852"/>
            <a:ext cx="8229600" cy="511156"/>
          </a:xfrm>
          <a:prstGeom prst="rect">
            <a:avLst/>
          </a:prstGeo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/>
            </a:lvl1pPr>
            <a:lvl2pPr>
              <a:buFont typeface="Arial" pitchFamily="34" charset="0"/>
              <a:buChar char="•"/>
              <a:defRPr sz="1800"/>
            </a:lvl2pPr>
            <a:lvl3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600"/>
            </a:lvl3pPr>
            <a:lvl4pP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 typeface="Wingdings" pitchFamily="2" charset="2"/>
              <a:buChar char="ü"/>
              <a:defRPr sz="2000"/>
            </a:lvl1pPr>
            <a:lvl2pPr>
              <a:buFont typeface="Arial" pitchFamily="34" charset="0"/>
              <a:buChar char="•"/>
              <a:defRPr sz="1800"/>
            </a:lvl2pPr>
            <a:lvl3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600"/>
            </a:lvl3pPr>
            <a:lvl4pP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71414"/>
            <a:ext cx="8229600" cy="582594"/>
          </a:xfrm>
          <a:prstGeom prst="rect">
            <a:avLst/>
          </a:prstGeom>
        </p:spPr>
        <p:txBody>
          <a:bodyPr anchor="ctr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8" name="그림 7" descr="STALogo.gif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844" y="6500834"/>
            <a:ext cx="662940" cy="285750"/>
          </a:xfrm>
          <a:prstGeom prst="rect">
            <a:avLst/>
          </a:prstGeom>
        </p:spPr>
      </p:pic>
      <p:pic>
        <p:nvPicPr>
          <p:cNvPr id="6" name="Picture 2" descr="C:\Users\timjey\Desktop\Mr.Ju\STA\ppt\2012\edu_templet\bg_bar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7166"/>
            <a:ext cx="9144000" cy="317876"/>
          </a:xfrm>
          <a:prstGeom prst="rect">
            <a:avLst/>
          </a:prstGeom>
          <a:noFill/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86776" y="6421461"/>
            <a:ext cx="757214" cy="365125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imjey\Desktop\Mr.Ju\STA\ppt\2012\edu_templet\text_mbar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32" cy="2464906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5852" y="1480738"/>
            <a:ext cx="6500858" cy="857256"/>
          </a:xfrm>
          <a:prstGeom prst="rect">
            <a:avLst/>
          </a:prstGeom>
        </p:spPr>
        <p:txBody>
          <a:bodyPr anchor="ctr"/>
          <a:lstStyle>
            <a:lvl1pPr algn="ctr">
              <a:defRPr sz="26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pic>
        <p:nvPicPr>
          <p:cNvPr id="8" name="그림 7" descr="STALogo.gif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844" y="6500834"/>
            <a:ext cx="662940" cy="28575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86776" y="6421461"/>
            <a:ext cx="757214" cy="365125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36620"/>
            <a:ext cx="3008313" cy="57786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1142984"/>
            <a:ext cx="5111750" cy="4983179"/>
          </a:xfrm>
          <a:prstGeom prst="rect">
            <a:avLst/>
          </a:prstGeom>
        </p:spPr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2000"/>
            </a:lvl1pPr>
            <a:lvl2pPr>
              <a:buFont typeface="Arial" pitchFamily="34" charset="0"/>
              <a:buChar char="•"/>
              <a:defRPr sz="1800"/>
            </a:lvl2pPr>
            <a:lvl3pPr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714488"/>
            <a:ext cx="3008313" cy="4411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1000107"/>
            <a:ext cx="5486400" cy="37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5F8A20-CD6F-40D6-A9B2-7254742EF6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86776" y="6421461"/>
            <a:ext cx="757214" cy="365125"/>
          </a:xfrm>
          <a:prstGeom prst="rect">
            <a:avLst/>
          </a:prstGeom>
        </p:spPr>
        <p:txBody>
          <a:bodyPr/>
          <a:lstStyle>
            <a:lvl1pPr>
              <a:defRPr sz="1500" b="1"/>
            </a:lvl1pPr>
          </a:lstStyle>
          <a:p>
            <a:fld id="{085F8A20-CD6F-40D6-A9B2-7254742EF68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60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www.youtube.com/watch?v=7FnfIsgyBJE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pnc.co.kr/news/articleView.html?idxno=8233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hyperlink" Target="http://www.itworld.co.kr/print/103023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ectromaker.io/blog/article/10-best-raspberry-pi-alternative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81i_K0cF3q4" TargetMode="Externa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포인트가 5개인 별 4"/>
          <p:cNvSpPr/>
          <p:nvPr/>
        </p:nvSpPr>
        <p:spPr>
          <a:xfrm>
            <a:off x="8820472" y="100100"/>
            <a:ext cx="216024" cy="216024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64704"/>
            <a:ext cx="9144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800" b="1" dirty="0" smtClean="0">
                <a:solidFill>
                  <a:schemeClr val="bg1"/>
                </a:solidFill>
              </a:rPr>
              <a:t>4</a:t>
            </a:r>
            <a:r>
              <a:rPr lang="ko-KR" altLang="en-US" sz="5800" b="1" dirty="0" err="1" smtClean="0">
                <a:solidFill>
                  <a:schemeClr val="bg1"/>
                </a:solidFill>
              </a:rPr>
              <a:t>차산업대비</a:t>
            </a:r>
            <a:r>
              <a:rPr lang="ko-KR" altLang="en-US" sz="5800" b="1" dirty="0" smtClean="0">
                <a:solidFill>
                  <a:schemeClr val="bg1"/>
                </a:solidFill>
              </a:rPr>
              <a:t> </a:t>
            </a:r>
            <a:endParaRPr lang="en-US" altLang="ko-KR" sz="5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5800" b="1" dirty="0" smtClean="0">
                <a:solidFill>
                  <a:schemeClr val="bg1"/>
                </a:solidFill>
              </a:rPr>
              <a:t>인공지능</a:t>
            </a:r>
            <a:r>
              <a:rPr lang="en-US" altLang="ko-KR" sz="5800" b="1" dirty="0" smtClean="0">
                <a:solidFill>
                  <a:schemeClr val="bg1"/>
                </a:solidFill>
              </a:rPr>
              <a:t>/</a:t>
            </a:r>
            <a:r>
              <a:rPr lang="ko-KR" altLang="en-US" sz="5800" b="1" dirty="0" smtClean="0">
                <a:solidFill>
                  <a:schemeClr val="bg1"/>
                </a:solidFill>
              </a:rPr>
              <a:t>빅데이터기반 </a:t>
            </a:r>
            <a:endParaRPr lang="en-US" altLang="ko-KR" sz="5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5800" b="1" dirty="0" err="1" smtClean="0">
                <a:solidFill>
                  <a:schemeClr val="bg1"/>
                </a:solidFill>
              </a:rPr>
              <a:t>사물인터넷</a:t>
            </a:r>
            <a:r>
              <a:rPr lang="en-US" altLang="ko-KR" sz="5800" b="1" dirty="0" smtClean="0">
                <a:solidFill>
                  <a:schemeClr val="bg1"/>
                </a:solidFill>
              </a:rPr>
              <a:t>(</a:t>
            </a:r>
            <a:r>
              <a:rPr lang="en-US" altLang="ko-KR" sz="58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5800" b="1" dirty="0" smtClean="0">
                <a:solidFill>
                  <a:schemeClr val="bg1"/>
                </a:solidFill>
              </a:rPr>
              <a:t>)</a:t>
            </a:r>
            <a:r>
              <a:rPr lang="ko-KR" altLang="en-US" sz="5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5800" b="1" dirty="0" err="1" smtClean="0">
                <a:solidFill>
                  <a:schemeClr val="bg1"/>
                </a:solidFill>
              </a:rPr>
              <a:t>융합실무</a:t>
            </a:r>
            <a:endParaRPr lang="en-US" altLang="ko-KR" sz="5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5800" b="1" dirty="0" smtClean="0">
                <a:solidFill>
                  <a:srgbClr val="FFFF00"/>
                </a:solidFill>
              </a:rPr>
              <a:t>- </a:t>
            </a:r>
            <a:r>
              <a:rPr lang="en-US" altLang="ko-KR" sz="5800" b="1" dirty="0" err="1" smtClean="0">
                <a:solidFill>
                  <a:srgbClr val="FFFF00"/>
                </a:solidFill>
              </a:rPr>
              <a:t>IoT</a:t>
            </a:r>
            <a:r>
              <a:rPr lang="en-US" altLang="ko-KR" sz="5800" b="1" dirty="0" smtClean="0">
                <a:solidFill>
                  <a:srgbClr val="FFFF00"/>
                </a:solidFill>
              </a:rPr>
              <a:t> </a:t>
            </a:r>
            <a:r>
              <a:rPr lang="ko-KR" altLang="en-US" sz="5800" b="1" dirty="0" smtClean="0">
                <a:solidFill>
                  <a:srgbClr val="FFFF00"/>
                </a:solidFill>
              </a:rPr>
              <a:t>플랫폼 기획</a:t>
            </a:r>
            <a:r>
              <a:rPr lang="ko-KR" altLang="en-US" sz="5800" b="1" dirty="0">
                <a:solidFill>
                  <a:srgbClr val="FFFF00"/>
                </a:solidFill>
              </a:rPr>
              <a:t>서</a:t>
            </a:r>
            <a:r>
              <a:rPr lang="en-US" altLang="ko-KR" sz="5800" b="1" dirty="0" smtClean="0">
                <a:solidFill>
                  <a:srgbClr val="FFFF00"/>
                </a:solidFill>
              </a:rPr>
              <a:t> 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4160" y="4797152"/>
            <a:ext cx="2310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김원</a:t>
            </a:r>
            <a:r>
              <a:rPr lang="ko-KR" altLang="en-US" sz="4400" b="1" dirty="0">
                <a:solidFill>
                  <a:schemeClr val="bg1"/>
                </a:solidFill>
              </a:rPr>
              <a:t>상</a:t>
            </a:r>
            <a:endParaRPr lang="ko-KR" altLang="en-US" sz="4400" b="1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1643" y="5603243"/>
            <a:ext cx="1206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</a:rPr>
              <a:t>Ver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1.0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Raspberry Pi(</a:t>
            </a:r>
            <a:r>
              <a:rPr lang="ko-KR" altLang="en-US" dirty="0" err="1"/>
              <a:t>라즈베리</a:t>
            </a:r>
            <a:r>
              <a:rPr lang="ko-KR" altLang="en-US" dirty="0"/>
              <a:t> 파이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en-US" altLang="ko-KR" dirty="0"/>
              <a:t>Raspberry </a:t>
            </a:r>
            <a:r>
              <a:rPr lang="en-US" altLang="ko-KR" dirty="0" smtClean="0"/>
              <a:t>Pi(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종류와 </a:t>
            </a:r>
            <a:r>
              <a:rPr lang="ko-KR" altLang="en-US" dirty="0" err="1" smtClean="0"/>
              <a:t>스펙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32483"/>
              </p:ext>
            </p:extLst>
          </p:nvPr>
        </p:nvGraphicFramePr>
        <p:xfrm>
          <a:off x="323529" y="1124744"/>
          <a:ext cx="8424936" cy="5354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/>
                <a:gridCol w="1044116"/>
                <a:gridCol w="1044116"/>
                <a:gridCol w="1044116"/>
                <a:gridCol w="1044116"/>
                <a:gridCol w="1179132"/>
                <a:gridCol w="909100"/>
                <a:gridCol w="1044116"/>
              </a:tblGrid>
              <a:tr h="552061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SoC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CPU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GPU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메모리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네트워크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USB 2.0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GPIO</a:t>
                      </a:r>
                      <a:endParaRPr lang="ko-KR" altLang="en-US" sz="1600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3M B+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Broad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com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BCM2837B0</a:t>
                      </a:r>
                    </a:p>
                    <a:p>
                      <a:pPr algn="ctr" latinLnBrk="1"/>
                      <a:r>
                        <a:rPr lang="en-US" altLang="ko-KR" dirty="0" err="1" smtClean="0"/>
                        <a:t>Soc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1.4GHz ARM Cortex-A53 MP4</a:t>
                      </a:r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Broad</a:t>
                      </a:r>
                    </a:p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 Video</a:t>
                      </a:r>
                    </a:p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 IV MP2 400 MHz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1GB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 smtClean="0"/>
                        <a:t>EWB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포트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44</a:t>
                      </a:r>
                      <a:r>
                        <a:rPr lang="ko-KR" altLang="en-US" dirty="0" smtClean="0"/>
                        <a:t>핀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52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3M A+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512MB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 smtClean="0"/>
                        <a:t>EB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포트</a:t>
                      </a:r>
                      <a:endParaRPr lang="ko-KR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r>
                        <a:rPr lang="ko-KR" altLang="en-US" dirty="0" smtClean="0"/>
                        <a:t>핀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52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3M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1GB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 smtClean="0"/>
                        <a:t>EWB</a:t>
                      </a:r>
                      <a:endParaRPr lang="ko-KR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포트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2M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Broad</a:t>
                      </a:r>
                    </a:p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 Video</a:t>
                      </a:r>
                    </a:p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 IV MP2 250 MHz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이더넷</a:t>
                      </a:r>
                      <a:r>
                        <a:rPr lang="en-US" altLang="ko-KR" dirty="0" smtClean="0"/>
                        <a:t>(E)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1M B+</a:t>
                      </a:r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Broad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com </a:t>
                      </a:r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BCM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2835 </a:t>
                      </a:r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err="1" smtClean="0"/>
                        <a:t>Soc</a:t>
                      </a:r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700 MHz ARM1176JZF-S CPU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512MB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1M B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256MB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포트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26</a:t>
                      </a:r>
                      <a:r>
                        <a:rPr lang="ko-KR" altLang="en-US" dirty="0" smtClean="0"/>
                        <a:t>핀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52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1M A+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포트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r>
                        <a:rPr lang="ko-KR" altLang="en-US" dirty="0" smtClean="0"/>
                        <a:t>핀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52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1M A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26</a:t>
                      </a:r>
                      <a:r>
                        <a:rPr lang="ko-KR" altLang="en-US" dirty="0" smtClean="0"/>
                        <a:t>핀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6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Raspberry Pi(</a:t>
            </a:r>
            <a:r>
              <a:rPr lang="ko-KR" altLang="en-US" dirty="0" err="1"/>
              <a:t>라즈베리</a:t>
            </a:r>
            <a:r>
              <a:rPr lang="ko-KR" altLang="en-US" dirty="0"/>
              <a:t> 파이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en-US" altLang="ko-KR" dirty="0"/>
              <a:t>Raspberry </a:t>
            </a:r>
            <a:r>
              <a:rPr lang="en-US" altLang="ko-KR" dirty="0" smtClean="0"/>
              <a:t>Pi(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종류와 </a:t>
            </a:r>
            <a:r>
              <a:rPr lang="ko-KR" altLang="en-US" dirty="0" err="1" smtClean="0"/>
              <a:t>스펙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119675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스펙비교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라즈베리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파이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3 b+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vs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90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년대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팬티엄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급 컴퓨터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51520" y="1700808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/>
                <a:gridCol w="2520280"/>
                <a:gridCol w="271162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스펙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라즈베리</a:t>
                      </a:r>
                      <a:r>
                        <a:rPr lang="ko-KR" altLang="en-US" dirty="0" smtClean="0"/>
                        <a:t> 파이</a:t>
                      </a:r>
                      <a:r>
                        <a:rPr lang="en-US" altLang="ko-KR" dirty="0" smtClean="0"/>
                        <a:t>3 B+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컴퓨터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1.4GHz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600MHz ~ 1.2GHz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1Gb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64Mb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HDD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SD card</a:t>
                      </a:r>
                      <a:r>
                        <a:rPr lang="ko-KR" altLang="en-US" dirty="0" smtClean="0"/>
                        <a:t>에 따라 다름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8Gb ~ 16Gb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GPU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400MHz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8Mb ~ 16Mb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image_6040612891494312525401.png"/>
          <p:cNvPicPr>
            <a:picLocks noChangeAspect="1"/>
          </p:cNvPicPr>
          <p:nvPr/>
        </p:nvPicPr>
        <p:blipFill>
          <a:blip r:embed="rId2" cstate="print"/>
          <a:srcRect r="4878" b="3707"/>
          <a:stretch>
            <a:fillRect/>
          </a:stretch>
        </p:blipFill>
        <p:spPr>
          <a:xfrm>
            <a:off x="251520" y="3717032"/>
            <a:ext cx="2808312" cy="2808312"/>
          </a:xfrm>
          <a:prstGeom prst="rect">
            <a:avLst/>
          </a:prstGeom>
        </p:spPr>
      </p:pic>
      <p:pic>
        <p:nvPicPr>
          <p:cNvPr id="10" name="그림 9" descr="WhaleScreenCapture-20170509-15435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3717032"/>
            <a:ext cx="2808312" cy="2832592"/>
          </a:xfrm>
          <a:prstGeom prst="rect">
            <a:avLst/>
          </a:prstGeom>
        </p:spPr>
      </p:pic>
      <p:pic>
        <p:nvPicPr>
          <p:cNvPr id="11" name="그림 10" descr="다운로드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3717032"/>
            <a:ext cx="2876550" cy="1590675"/>
          </a:xfrm>
          <a:prstGeom prst="rect">
            <a:avLst/>
          </a:prstGeom>
        </p:spPr>
      </p:pic>
      <p:pic>
        <p:nvPicPr>
          <p:cNvPr id="12" name="그림 11" descr="5980692_tmp_06fc986383348ef76315d0f8f4c5a5a55461larg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8224" y="1196752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Raspberry Pi(</a:t>
            </a:r>
            <a:r>
              <a:rPr lang="ko-KR" altLang="en-US" dirty="0" err="1"/>
              <a:t>라즈베리</a:t>
            </a:r>
            <a:r>
              <a:rPr lang="ko-KR" altLang="en-US" dirty="0"/>
              <a:t> 파이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en-US" altLang="ko-KR" dirty="0"/>
              <a:t>Raspberry </a:t>
            </a:r>
            <a:r>
              <a:rPr lang="en-US" altLang="ko-KR" dirty="0" smtClean="0"/>
              <a:t>Pi(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 개발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9695" y="1268760"/>
            <a:ext cx="842493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OS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지원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여러 운영체제 지원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“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임베디드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리눅스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를 주로 활용한다고 하는 이유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자체 개발된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리눅스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기반의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라즈비안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(2012)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이 초기 제품부터 적용되어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err="1" smtClean="0">
                <a:solidFill>
                  <a:schemeClr val="bg1"/>
                </a:solidFill>
              </a:rPr>
              <a:t>라즈베리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파이로 제작된 기존의 여러 제품들과 호환성이 높기 때문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2)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5"/>
            <a:ext cx="1412776" cy="14127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50" y="1844825"/>
            <a:ext cx="1476993" cy="14127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37" y="1844825"/>
            <a:ext cx="1412775" cy="1412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844825"/>
            <a:ext cx="1446147" cy="1412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725144"/>
            <a:ext cx="2416796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504" y="6237312"/>
            <a:ext cx="79928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97"/>
                </a:solidFill>
              </a:rPr>
              <a:t>2</a:t>
            </a:r>
            <a:r>
              <a:rPr lang="en-US" altLang="ko-KR" sz="1000" b="1" dirty="0" smtClean="0">
                <a:solidFill>
                  <a:srgbClr val="FFFF97"/>
                </a:solidFill>
              </a:rPr>
              <a:t>)</a:t>
            </a:r>
            <a:r>
              <a:rPr lang="ko-KR" altLang="en-US" sz="1000" dirty="0" smtClean="0">
                <a:solidFill>
                  <a:srgbClr val="FFFF97"/>
                </a:solidFill>
              </a:rPr>
              <a:t> </a:t>
            </a:r>
            <a:r>
              <a:rPr lang="ko-KR" altLang="en-US" sz="1000" dirty="0">
                <a:solidFill>
                  <a:srgbClr val="FFFF97"/>
                </a:solidFill>
              </a:rPr>
              <a:t>이보다 강할 수는 없다</a:t>
            </a:r>
            <a:r>
              <a:rPr lang="en-US" altLang="ko-KR" sz="1000" dirty="0">
                <a:solidFill>
                  <a:srgbClr val="FFFF97"/>
                </a:solidFill>
              </a:rPr>
              <a:t>! </a:t>
            </a:r>
            <a:r>
              <a:rPr lang="ko-KR" altLang="en-US" sz="1000" dirty="0" err="1">
                <a:solidFill>
                  <a:srgbClr val="FFFF97"/>
                </a:solidFill>
              </a:rPr>
              <a:t>라즈베리파이</a:t>
            </a:r>
            <a:r>
              <a:rPr lang="ko-KR" altLang="en-US" sz="1000" dirty="0">
                <a:solidFill>
                  <a:srgbClr val="FFFF97"/>
                </a:solidFill>
              </a:rPr>
              <a:t> </a:t>
            </a:r>
            <a:r>
              <a:rPr lang="en-US" altLang="ko-KR" sz="1000" dirty="0">
                <a:solidFill>
                  <a:srgbClr val="FFFF97"/>
                </a:solidFill>
              </a:rPr>
              <a:t>Model B+ </a:t>
            </a:r>
            <a:r>
              <a:rPr lang="ko-KR" altLang="en-US" sz="1000" dirty="0">
                <a:solidFill>
                  <a:srgbClr val="FFFF97"/>
                </a:solidFill>
              </a:rPr>
              <a:t>응용사례 소개 </a:t>
            </a:r>
            <a:r>
              <a:rPr lang="ko-KR" altLang="en-US" sz="1000" dirty="0" err="1">
                <a:solidFill>
                  <a:srgbClr val="FFFF97"/>
                </a:solidFill>
              </a:rPr>
              <a:t>웨비나</a:t>
            </a:r>
            <a:r>
              <a:rPr lang="ko-KR" altLang="en-US" sz="1000" dirty="0">
                <a:solidFill>
                  <a:srgbClr val="FFFF97"/>
                </a:solidFill>
              </a:rPr>
              <a:t> </a:t>
            </a:r>
            <a:r>
              <a:rPr lang="ko-KR" altLang="en-US" sz="1000" dirty="0" err="1" smtClean="0">
                <a:solidFill>
                  <a:srgbClr val="FFFF97"/>
                </a:solidFill>
              </a:rPr>
              <a:t>다시보기</a:t>
            </a:r>
            <a:r>
              <a:rPr lang="ko-KR" altLang="en-US" sz="1000" dirty="0" smtClean="0">
                <a:solidFill>
                  <a:srgbClr val="FFFF97"/>
                </a:solidFill>
              </a:rPr>
              <a:t> </a:t>
            </a:r>
            <a:r>
              <a:rPr lang="en-US" altLang="ko-KR" sz="1000" dirty="0" smtClean="0">
                <a:hlinkClick r:id="rId7"/>
              </a:rPr>
              <a:t>https</a:t>
            </a:r>
            <a:r>
              <a:rPr lang="en-US" altLang="ko-KR" sz="1000" dirty="0">
                <a:hlinkClick r:id="rId7"/>
              </a:rPr>
              <a:t>://</a:t>
            </a:r>
            <a:r>
              <a:rPr lang="en-US" altLang="ko-KR" sz="1000" dirty="0" smtClean="0">
                <a:hlinkClick r:id="rId7"/>
              </a:rPr>
              <a:t>www.youtube.com/watch?v=7FnfIsgyBJE</a:t>
            </a:r>
            <a:endParaRPr lang="ko-KR" altLang="en-US" sz="1000" dirty="0">
              <a:solidFill>
                <a:srgbClr val="FFFF97"/>
              </a:solidFill>
            </a:endParaRPr>
          </a:p>
          <a:p>
            <a:endParaRPr lang="ko-KR" altLang="en-US" sz="1600" b="1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3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Raspberry Pi(</a:t>
            </a:r>
            <a:r>
              <a:rPr lang="ko-KR" altLang="en-US" dirty="0" err="1"/>
              <a:t>라즈베리</a:t>
            </a:r>
            <a:r>
              <a:rPr lang="ko-KR" altLang="en-US" dirty="0"/>
              <a:t> 파이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en-US" altLang="ko-KR" dirty="0"/>
              <a:t>Raspberry </a:t>
            </a:r>
            <a:r>
              <a:rPr lang="en-US" altLang="ko-KR" dirty="0" smtClean="0"/>
              <a:t>Pi(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 개발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43808" y="1268760"/>
            <a:ext cx="58326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</a:rPr>
              <a:t>라즈비안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rgbClr val="FFFF97"/>
                </a:solidFill>
              </a:rPr>
              <a:t>운영체제 활용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라즈베리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파이 같은 마이크로 컴퓨터는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싱글보드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마이크로 컨트롤러에 비해 운영체제 활용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다양한 액세서리 활용 등 </a:t>
            </a:r>
            <a:r>
              <a:rPr lang="ko-KR" altLang="en-US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개발환경에 있어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높은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자유도를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제공한다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rgbClr val="FFFF97"/>
                </a:solidFill>
              </a:rPr>
              <a:t>개발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JAVA,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Mathematica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Python 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        Scratch, Sonic Pi(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사운드 코딩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),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Geany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텍스트 편집기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등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rgbClr val="FFFF97"/>
                </a:solidFill>
              </a:rPr>
              <a:t>응용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VNC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원격 제어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컴퓨터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휴대폰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5" y="2204864"/>
            <a:ext cx="2268459" cy="418792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92" y="5661247"/>
            <a:ext cx="1494508" cy="86409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07" y="5656496"/>
            <a:ext cx="1102797" cy="8640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661246"/>
            <a:ext cx="1533917" cy="8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</a:t>
            </a:r>
            <a:r>
              <a:rPr lang="ko-KR" altLang="en-US" dirty="0" err="1" smtClean="0"/>
              <a:t>현항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기술 동향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ICT R&amp;D </a:t>
            </a:r>
            <a:r>
              <a:rPr lang="ko-KR" altLang="en-US" dirty="0" smtClean="0"/>
              <a:t>중장기전략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핵심기술</a:t>
            </a:r>
            <a:r>
              <a:rPr lang="en-US" altLang="ko-KR" dirty="0" smtClean="0"/>
              <a:t>, 15</a:t>
            </a:r>
            <a:r>
              <a:rPr lang="ko-KR" altLang="en-US" dirty="0" smtClean="0"/>
              <a:t>대 미래 서비스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09725"/>
            <a:ext cx="85344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948" y="5517232"/>
            <a:ext cx="877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출처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위키피디아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미래창조과학부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&lt;ICT R&amp;D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중장기전략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10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대 핵심기술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15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대 미래 서비스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&gt;</a:t>
            </a:r>
            <a:endParaRPr lang="ko-KR" altLang="en-US" sz="1600" b="1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6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</a:t>
            </a:r>
            <a:r>
              <a:rPr lang="ko-KR" altLang="en-US" dirty="0" err="1" smtClean="0"/>
              <a:t>현항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경쟁사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한국형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오렌지 보드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2050" name="Picture 2" descr="[ë¤í¨ì¤ ì½ì½ìí¹] ì¤ë ì§ë³´ë - íêµ­í ìëì´ë¸ / ì½í¸ë¡¤ë¬ / ì½ë©êµì¡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204864"/>
            <a:ext cx="2699792" cy="269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502079"/>
              </p:ext>
            </p:extLst>
          </p:nvPr>
        </p:nvGraphicFramePr>
        <p:xfrm>
          <a:off x="539552" y="1844824"/>
          <a:ext cx="5760640" cy="3749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87188"/>
                <a:gridCol w="367345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err="1" smtClean="0"/>
                        <a:t>만원대</a:t>
                      </a:r>
                      <a:endParaRPr lang="ko-KR" altLang="en-US" dirty="0"/>
                    </a:p>
                  </a:txBody>
                  <a:tcPr/>
                </a:tc>
              </a:tr>
              <a:tr h="21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/>
                        <a:t>저가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err="1" smtClean="0"/>
                        <a:t>경쟁력있는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가성비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err="1" smtClean="0"/>
                        <a:t>Arduino</a:t>
                      </a:r>
                      <a:r>
                        <a:rPr lang="en-US" altLang="ko-KR" baseline="0" dirty="0" smtClean="0"/>
                        <a:t> Uno</a:t>
                      </a:r>
                      <a:r>
                        <a:rPr lang="ko-KR" altLang="en-US" baseline="0" dirty="0" smtClean="0"/>
                        <a:t>와 </a:t>
                      </a:r>
                      <a:r>
                        <a:rPr lang="en-US" altLang="ko-KR" baseline="0" dirty="0" smtClean="0"/>
                        <a:t>100% </a:t>
                      </a:r>
                      <a:r>
                        <a:rPr lang="ko-KR" altLang="en-US" baseline="0" dirty="0" smtClean="0"/>
                        <a:t>호환</a:t>
                      </a:r>
                      <a:endParaRPr lang="en-US" altLang="ko-KR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 smtClean="0"/>
                        <a:t>한글 </a:t>
                      </a:r>
                      <a:r>
                        <a:rPr lang="ko-KR" altLang="en-US" baseline="0" dirty="0" err="1" smtClean="0"/>
                        <a:t>메뉴얼</a:t>
                      </a:r>
                      <a:endParaRPr lang="ko-KR" altLang="en-US" dirty="0"/>
                    </a:p>
                  </a:txBody>
                  <a:tcPr/>
                </a:tc>
              </a:tr>
              <a:tr h="21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마이크로컨트롤러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ATmega328P</a:t>
                      </a:r>
                      <a:endParaRPr lang="ko-KR" altLang="en-US" dirty="0"/>
                    </a:p>
                  </a:txBody>
                  <a:tcPr/>
                </a:tc>
              </a:tr>
              <a:tr h="21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DC 5V</a:t>
                      </a:r>
                      <a:endParaRPr lang="ko-KR" altLang="en-US" dirty="0"/>
                    </a:p>
                  </a:txBody>
                  <a:tcPr/>
                </a:tc>
              </a:tr>
              <a:tr h="21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디지털 입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출력 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14EA</a:t>
                      </a:r>
                      <a:endParaRPr lang="ko-KR" altLang="en-US" dirty="0"/>
                    </a:p>
                  </a:txBody>
                  <a:tcPr/>
                </a:tc>
              </a:tr>
              <a:tr h="21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아날로그 입력 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6EA</a:t>
                      </a:r>
                      <a:endParaRPr lang="ko-KR" altLang="en-US" dirty="0"/>
                    </a:p>
                  </a:txBody>
                  <a:tcPr/>
                </a:tc>
              </a:tr>
              <a:tr h="21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플래쉬</a:t>
                      </a:r>
                      <a:r>
                        <a:rPr lang="ko-KR" altLang="en-US" dirty="0" smtClean="0"/>
                        <a:t> 메모리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32KB</a:t>
                      </a:r>
                      <a:endParaRPr lang="ko-KR" altLang="en-US" dirty="0"/>
                    </a:p>
                  </a:txBody>
                  <a:tcPr/>
                </a:tc>
              </a:tr>
              <a:tr h="210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클럭속도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16MHz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4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현황 </a:t>
            </a:r>
            <a:r>
              <a:rPr lang="en-US" altLang="ko-KR" dirty="0" smtClean="0"/>
              <a:t>– OSHW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기술 동향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하드웨어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시대</a:t>
            </a:r>
            <a:r>
              <a:rPr lang="en-US" altLang="ko-KR" sz="1000" dirty="0" smtClean="0"/>
              <a:t>3)</a:t>
            </a:r>
            <a:endParaRPr lang="en-US" altLang="ko-KR" sz="1000" dirty="0" smtClean="0"/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기술적 진입장벽이 높았던 하드웨어 프로그래밍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단일 조립기판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활용도 높은 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하드웨어 성능 향상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비전문가의 활동 영역이 높아졌음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</a:t>
            </a:r>
          </a:p>
          <a:p>
            <a:pPr lvl="1">
              <a:buNone/>
            </a:pPr>
            <a:r>
              <a:rPr lang="en-US" altLang="ko-KR" dirty="0" smtClean="0"/>
              <a:t>OSHWA(Open Source Hardware Association)</a:t>
            </a:r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라이선스 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	- </a:t>
            </a:r>
            <a:r>
              <a:rPr lang="ko-KR" altLang="en-US" dirty="0" smtClean="0"/>
              <a:t>제품을 만든 개인이나 회사는 기존 설계자가 제조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보증을 한 </a:t>
            </a:r>
            <a:r>
              <a:rPr lang="en-US" altLang="ko-KR" dirty="0" smtClean="0"/>
              <a:t>	  </a:t>
            </a:r>
            <a:r>
              <a:rPr lang="ko-KR" altLang="en-US" dirty="0" smtClean="0"/>
              <a:t>사실을 암시하지 말 것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 		- </a:t>
            </a:r>
            <a:r>
              <a:rPr lang="ko-KR" altLang="en-US" dirty="0" smtClean="0"/>
              <a:t>기존의 상표를 사용하지 말 것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</a:t>
            </a:r>
          </a:p>
          <a:p>
            <a:pPr lvl="1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프로젝트 리스트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	- 3D </a:t>
            </a:r>
            <a:r>
              <a:rPr lang="ko-KR" altLang="en-US" dirty="0" err="1" smtClean="0"/>
              <a:t>프린팅에서부터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전자제품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로보틱스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항공우주</a:t>
            </a:r>
            <a:r>
              <a:rPr lang="en-US" altLang="ko-KR" dirty="0" smtClean="0"/>
              <a:t>, 	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등 다양한 분야가 망라</a:t>
            </a:r>
            <a:r>
              <a:rPr lang="en-US" altLang="ko-KR" dirty="0" smtClean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 	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6237312"/>
            <a:ext cx="7992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97"/>
                </a:solidFill>
              </a:rPr>
              <a:t>3</a:t>
            </a:r>
            <a:r>
              <a:rPr lang="en-US" altLang="ko-KR" sz="1000" b="1" dirty="0" smtClean="0">
                <a:solidFill>
                  <a:srgbClr val="FFFF97"/>
                </a:solidFill>
              </a:rPr>
              <a:t>)</a:t>
            </a:r>
            <a:r>
              <a:rPr lang="ko-KR" altLang="en-US" sz="1000" dirty="0" smtClean="0">
                <a:solidFill>
                  <a:srgbClr val="FFFF97"/>
                </a:solidFill>
              </a:rPr>
              <a:t> </a:t>
            </a:r>
            <a:r>
              <a:rPr lang="ko-KR" altLang="en-US" sz="1000" dirty="0" err="1">
                <a:solidFill>
                  <a:srgbClr val="FFFF97"/>
                </a:solidFill>
              </a:rPr>
              <a:t>오픈소스</a:t>
            </a:r>
            <a:r>
              <a:rPr lang="ko-KR" altLang="en-US" sz="1000" dirty="0">
                <a:solidFill>
                  <a:srgbClr val="FFFF97"/>
                </a:solidFill>
              </a:rPr>
              <a:t> 하드웨어 시장의 견인차 ‘</a:t>
            </a:r>
            <a:r>
              <a:rPr lang="en-US" altLang="ko-KR" sz="1000" dirty="0" err="1">
                <a:solidFill>
                  <a:srgbClr val="FFFF97"/>
                </a:solidFill>
              </a:rPr>
              <a:t>IoT</a:t>
            </a:r>
            <a:r>
              <a:rPr lang="ko-KR" altLang="en-US" sz="1000" dirty="0">
                <a:solidFill>
                  <a:srgbClr val="FFFF97"/>
                </a:solidFill>
              </a:rPr>
              <a:t>의 확산</a:t>
            </a:r>
            <a:r>
              <a:rPr lang="ko-KR" altLang="en-US" sz="1000" dirty="0" smtClean="0">
                <a:solidFill>
                  <a:srgbClr val="FFFF97"/>
                </a:solidFill>
              </a:rPr>
              <a:t>’</a:t>
            </a:r>
            <a:r>
              <a:rPr lang="en-US" altLang="ko-KR" sz="1000" dirty="0" smtClean="0">
                <a:solidFill>
                  <a:srgbClr val="FFFF97"/>
                </a:solidFill>
              </a:rPr>
              <a:t>, </a:t>
            </a:r>
            <a:r>
              <a:rPr lang="ko-KR" altLang="en-US" sz="1000" dirty="0" err="1" smtClean="0">
                <a:solidFill>
                  <a:srgbClr val="FFFF97"/>
                </a:solidFill>
              </a:rPr>
              <a:t>테크월드</a:t>
            </a:r>
            <a:r>
              <a:rPr lang="en-US" altLang="ko-KR" sz="1000" dirty="0" smtClean="0">
                <a:solidFill>
                  <a:srgbClr val="FFFF97"/>
                </a:solidFill>
              </a:rPr>
              <a:t>(2019) </a:t>
            </a:r>
            <a:r>
              <a:rPr lang="en-US" altLang="ko-KR" sz="1000" dirty="0">
                <a:hlinkClick r:id="rId2"/>
              </a:rPr>
              <a:t>http://www.epnc.co.kr/news/articleView.html?idxno=82337</a:t>
            </a:r>
            <a:r>
              <a:rPr lang="en-US" altLang="ko-KR" sz="1000" dirty="0" smtClean="0"/>
              <a:t> </a:t>
            </a:r>
            <a:endParaRPr lang="ko-KR" altLang="en-US" sz="1600" b="1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현황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기술 동향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b="1" dirty="0" smtClean="0"/>
              <a:t>PC </a:t>
            </a:r>
            <a:r>
              <a:rPr lang="ko-KR" altLang="en-US" b="1" dirty="0" smtClean="0"/>
              <a:t>소형화</a:t>
            </a:r>
            <a:endParaRPr lang="en-US" altLang="ko-KR" b="1" dirty="0" smtClean="0"/>
          </a:p>
          <a:p>
            <a:pPr lvl="1">
              <a:buFontTx/>
              <a:buChar char="-"/>
            </a:pPr>
            <a:r>
              <a:rPr lang="ko-KR" altLang="en-US" b="1" dirty="0" smtClean="0"/>
              <a:t>클러스터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라즈베리</a:t>
            </a:r>
            <a:r>
              <a:rPr lang="ko-KR" altLang="en-US" b="1" dirty="0" smtClean="0"/>
              <a:t> 파이로 만드는 </a:t>
            </a:r>
            <a:r>
              <a:rPr lang="ko-KR" altLang="en-US" b="1" dirty="0" smtClean="0"/>
              <a:t>슈퍼컴퓨터</a:t>
            </a:r>
            <a:r>
              <a:rPr lang="en-US" altLang="ko-KR" sz="1000" b="1" dirty="0" smtClean="0"/>
              <a:t>4)</a:t>
            </a:r>
            <a:endParaRPr lang="en-US" altLang="ko-KR" sz="1000" b="1" dirty="0" smtClean="0"/>
          </a:p>
          <a:p>
            <a:pPr lvl="1">
              <a:buFontTx/>
              <a:buChar char="-"/>
            </a:pPr>
            <a:endParaRPr lang="en-US" altLang="ko-KR" b="1" dirty="0" smtClean="0"/>
          </a:p>
          <a:p>
            <a:pPr lvl="1">
              <a:buNone/>
            </a:pPr>
            <a:endParaRPr lang="en-US" altLang="ko-KR" b="1" dirty="0" smtClean="0"/>
          </a:p>
          <a:p>
            <a:pPr lvl="1">
              <a:buNone/>
            </a:pP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 smtClean="0"/>
          </a:p>
          <a:p>
            <a:pPr>
              <a:buFontTx/>
              <a:buChar char="-"/>
            </a:pPr>
            <a:r>
              <a:rPr lang="en-US" altLang="ko-KR" b="1" dirty="0" smtClean="0"/>
              <a:t>DIY(Do It Yourself), </a:t>
            </a:r>
            <a:r>
              <a:rPr lang="ko-KR" altLang="en-US" b="1" dirty="0" smtClean="0"/>
              <a:t>메이커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프로슈머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그림 5" descr="PiCluster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276872"/>
            <a:ext cx="2135194" cy="1584176"/>
          </a:xfrm>
          <a:prstGeom prst="rect">
            <a:avLst/>
          </a:prstGeom>
        </p:spPr>
      </p:pic>
      <p:pic>
        <p:nvPicPr>
          <p:cNvPr id="7" name="그림 6" descr="PiCluster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9831" y="2276872"/>
            <a:ext cx="2135193" cy="1584176"/>
          </a:xfrm>
          <a:prstGeom prst="rect">
            <a:avLst/>
          </a:prstGeom>
        </p:spPr>
      </p:pic>
      <p:pic>
        <p:nvPicPr>
          <p:cNvPr id="8" name="그림 7" descr="PiCluster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2276872"/>
            <a:ext cx="2135194" cy="1584176"/>
          </a:xfrm>
          <a:prstGeom prst="rect">
            <a:avLst/>
          </a:prstGeom>
        </p:spPr>
      </p:pic>
      <p:pic>
        <p:nvPicPr>
          <p:cNvPr id="9" name="그림 8" descr="라즈베리파이사례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735" y="4365104"/>
            <a:ext cx="3816424" cy="1800200"/>
          </a:xfrm>
          <a:prstGeom prst="rect">
            <a:avLst/>
          </a:prstGeom>
        </p:spPr>
      </p:pic>
      <p:pic>
        <p:nvPicPr>
          <p:cNvPr id="10" name="그림 9" descr="라즈베리파이활용사례2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6016" y="4365104"/>
            <a:ext cx="3384376" cy="19049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504" y="6237312"/>
            <a:ext cx="7992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97"/>
                </a:solidFill>
              </a:rPr>
              <a:t>4</a:t>
            </a:r>
            <a:r>
              <a:rPr lang="en-US" altLang="ko-KR" sz="1000" b="1" dirty="0" smtClean="0">
                <a:solidFill>
                  <a:srgbClr val="FFFF97"/>
                </a:solidFill>
              </a:rPr>
              <a:t>)</a:t>
            </a:r>
            <a:r>
              <a:rPr lang="ko-KR" altLang="en-US" sz="1000" dirty="0" smtClean="0">
                <a:solidFill>
                  <a:srgbClr val="FFFF97"/>
                </a:solidFill>
              </a:rPr>
              <a:t> </a:t>
            </a:r>
            <a:r>
              <a:rPr lang="ko-KR" altLang="en-US" sz="1000" dirty="0">
                <a:solidFill>
                  <a:srgbClr val="FFFF97"/>
                </a:solidFill>
              </a:rPr>
              <a:t>“뭉치면 세다” 놀라운 </a:t>
            </a:r>
            <a:r>
              <a:rPr lang="ko-KR" altLang="en-US" sz="1000" dirty="0" err="1">
                <a:solidFill>
                  <a:srgbClr val="FFFF97"/>
                </a:solidFill>
              </a:rPr>
              <a:t>라즈베리</a:t>
            </a:r>
            <a:r>
              <a:rPr lang="ko-KR" altLang="en-US" sz="1000" dirty="0">
                <a:solidFill>
                  <a:srgbClr val="FFFF97"/>
                </a:solidFill>
              </a:rPr>
              <a:t> 파이 클러스터 </a:t>
            </a:r>
            <a:r>
              <a:rPr lang="en-US" altLang="ko-KR" sz="1000" dirty="0">
                <a:solidFill>
                  <a:srgbClr val="FFFF97"/>
                </a:solidFill>
              </a:rPr>
              <a:t>10</a:t>
            </a:r>
            <a:r>
              <a:rPr lang="ko-KR" altLang="en-US" sz="1000" dirty="0" smtClean="0">
                <a:solidFill>
                  <a:srgbClr val="FFFF97"/>
                </a:solidFill>
              </a:rPr>
              <a:t>선</a:t>
            </a:r>
            <a:r>
              <a:rPr lang="en-US" altLang="ko-KR" sz="1000" dirty="0" smtClean="0">
                <a:solidFill>
                  <a:srgbClr val="FFFF97"/>
                </a:solidFill>
              </a:rPr>
              <a:t>, </a:t>
            </a:r>
            <a:r>
              <a:rPr lang="en-US" altLang="ko-KR" sz="1000" dirty="0" err="1">
                <a:solidFill>
                  <a:srgbClr val="FFFF97"/>
                </a:solidFill>
              </a:rPr>
              <a:t>i</a:t>
            </a:r>
            <a:r>
              <a:rPr lang="en-US" altLang="ko-KR" sz="1000" dirty="0" err="1" smtClean="0">
                <a:solidFill>
                  <a:srgbClr val="FFFF97"/>
                </a:solidFill>
              </a:rPr>
              <a:t>tworld</a:t>
            </a:r>
            <a:r>
              <a:rPr lang="ko-KR" altLang="en-US" sz="1000" dirty="0" smtClean="0">
                <a:solidFill>
                  <a:srgbClr val="FFFF97"/>
                </a:solidFill>
              </a:rPr>
              <a:t>  </a:t>
            </a:r>
            <a:r>
              <a:rPr lang="en-US" altLang="ko-KR" sz="1000" dirty="0">
                <a:solidFill>
                  <a:srgbClr val="FFFF97"/>
                </a:solidFill>
                <a:hlinkClick r:id="rId7"/>
              </a:rPr>
              <a:t>http://www.itworld.co.kr/print/103023</a:t>
            </a:r>
            <a:endParaRPr lang="ko-KR" altLang="en-US" sz="1000" b="1" dirty="0" err="1" smtClean="0">
              <a:solidFill>
                <a:srgbClr val="FFFF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</a:t>
            </a:r>
            <a:r>
              <a:rPr lang="ko-KR" altLang="en-US" dirty="0" err="1" smtClean="0"/>
              <a:t>현항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라즈베리파이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경쟁사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싱글보드</a:t>
            </a:r>
            <a:r>
              <a:rPr lang="ko-KR" altLang="en-US" dirty="0" smtClean="0"/>
              <a:t> 컴퓨터 시장</a:t>
            </a:r>
            <a:r>
              <a:rPr lang="en-US" altLang="ko-KR" dirty="0" smtClean="0"/>
              <a:t>)</a:t>
            </a:r>
            <a:r>
              <a:rPr lang="en-US" altLang="ko-KR" sz="1000" dirty="0"/>
              <a:t>5</a:t>
            </a:r>
            <a:r>
              <a:rPr lang="en-US" altLang="ko-KR" sz="1000" dirty="0" smtClean="0"/>
              <a:t>)</a:t>
            </a:r>
            <a:endParaRPr lang="en-US" altLang="ko-KR" sz="1000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241571"/>
              </p:ext>
            </p:extLst>
          </p:nvPr>
        </p:nvGraphicFramePr>
        <p:xfrm>
          <a:off x="179512" y="1268760"/>
          <a:ext cx="8784972" cy="497710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64162"/>
                <a:gridCol w="1464162"/>
                <a:gridCol w="1464162"/>
                <a:gridCol w="1464162"/>
                <a:gridCol w="2928324"/>
              </a:tblGrid>
              <a:tr h="474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    품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GPU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   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Raspberry</a:t>
                      </a:r>
                    </a:p>
                    <a:p>
                      <a:pPr latinLnBrk="1"/>
                      <a:r>
                        <a:rPr lang="en-US" altLang="ko-KR" dirty="0" smtClean="0"/>
                        <a:t>Pi 3M B+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effectLst/>
                        </a:rPr>
                        <a:t>1.4GHz ARM Cortex-A53 MP4</a:t>
                      </a:r>
                      <a:endParaRPr lang="ko-KR" altLang="en-US" dirty="0" smtClean="0"/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1GB LPDDR2 SDRAM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Broadcom VideoCore IV MP2 400 MHz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baseline="0" dirty="0" smtClean="0"/>
                    </a:p>
                    <a:p>
                      <a:pPr latinLnBrk="1"/>
                      <a:r>
                        <a:rPr lang="ko-KR" altLang="en-US" baseline="0" dirty="0" smtClean="0"/>
                        <a:t>시장 선점 </a:t>
                      </a:r>
                      <a:r>
                        <a:rPr lang="en-US" altLang="ko-KR" baseline="0" dirty="0" smtClean="0"/>
                        <a:t>but</a:t>
                      </a:r>
                    </a:p>
                    <a:p>
                      <a:pPr latinLnBrk="1"/>
                      <a:r>
                        <a:rPr lang="ko-KR" altLang="en-US" baseline="0" dirty="0" smtClean="0"/>
                        <a:t>하드웨어 성능의 확고한 우위는 없는 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6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Orange Pi Prime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H5 Quad-core Cortex-A53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2GB</a:t>
                      </a:r>
                      <a:r>
                        <a:rPr lang="en-US" altLang="ko-KR" baseline="0" dirty="0" smtClean="0"/>
                        <a:t> DDR2 SDRAM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Mali-450 GPU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$30, </a:t>
                      </a:r>
                      <a:r>
                        <a:rPr lang="ko-KR" altLang="en-US" dirty="0" smtClean="0"/>
                        <a:t>높은 메모리와 그래픽 사양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err="1" smtClean="0"/>
                        <a:t>리눅스</a:t>
                      </a:r>
                      <a:r>
                        <a:rPr lang="ko-KR" altLang="en-US" dirty="0" smtClean="0"/>
                        <a:t> 기반의 </a:t>
                      </a:r>
                      <a:r>
                        <a:rPr lang="en-US" altLang="ko-KR" dirty="0" smtClean="0"/>
                        <a:t>OS</a:t>
                      </a:r>
                      <a:r>
                        <a:rPr lang="ko-KR" altLang="en-US" dirty="0" smtClean="0"/>
                        <a:t> 지원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라즈비안</a:t>
                      </a:r>
                      <a:r>
                        <a:rPr lang="ko-KR" altLang="en-US" baseline="0" dirty="0" smtClean="0"/>
                        <a:t> 포함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31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Banana</a:t>
                      </a:r>
                      <a:r>
                        <a:rPr lang="en-US" altLang="ko-KR" baseline="0" dirty="0" smtClean="0"/>
                        <a:t> Pi M3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/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Allwinner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a83t</a:t>
                      </a:r>
                    </a:p>
                    <a:p>
                      <a:pPr algn="ctr" fontAlgn="base"/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Octa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-core 1.8GHz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2GB LPDDR3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PowerVR</a:t>
                      </a:r>
                      <a:r>
                        <a:rPr lang="en-US" altLang="ko-KR" dirty="0" smtClean="0"/>
                        <a:t> GPU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높은 사양 </a:t>
                      </a:r>
                      <a:r>
                        <a:rPr lang="en-US" altLang="ko-KR" dirty="0" smtClean="0"/>
                        <a:t>but </a:t>
                      </a:r>
                      <a:r>
                        <a:rPr lang="ko-KR" altLang="en-US" dirty="0" smtClean="0"/>
                        <a:t>비싼 가격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$80</a:t>
                      </a:r>
                      <a:r>
                        <a:rPr lang="ko-KR" altLang="en-US" dirty="0" smtClean="0"/>
                        <a:t>내외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6" name="그림 5" descr="Orange-Pi-Pri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852" y="3645024"/>
            <a:ext cx="864096" cy="820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 descr="banana-p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615" y="5085184"/>
            <a:ext cx="1008112" cy="1008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07504" y="6237312"/>
            <a:ext cx="7992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97"/>
                </a:solidFill>
              </a:rPr>
              <a:t>5</a:t>
            </a:r>
            <a:r>
              <a:rPr lang="en-US" altLang="ko-KR" sz="1000" b="1" dirty="0" smtClean="0">
                <a:solidFill>
                  <a:srgbClr val="FFFF97"/>
                </a:solidFill>
              </a:rPr>
              <a:t>) </a:t>
            </a:r>
            <a:r>
              <a:rPr lang="en-US" altLang="ko-KR" sz="1000" dirty="0">
                <a:solidFill>
                  <a:srgbClr val="FFFF97"/>
                </a:solidFill>
              </a:rPr>
              <a:t>Best Raspberry Pi </a:t>
            </a:r>
            <a:r>
              <a:rPr lang="en-US" altLang="ko-KR" sz="1000" dirty="0" smtClean="0">
                <a:solidFill>
                  <a:srgbClr val="FFFF97"/>
                </a:solidFill>
              </a:rPr>
              <a:t>Alternatives, </a:t>
            </a:r>
            <a:r>
              <a:rPr lang="en-US" altLang="ko-KR" sz="1000" dirty="0" err="1" smtClean="0">
                <a:solidFill>
                  <a:srgbClr val="FFFF97"/>
                </a:solidFill>
              </a:rPr>
              <a:t>electromaker</a:t>
            </a:r>
            <a:r>
              <a:rPr lang="en-US" altLang="ko-KR" sz="1000" dirty="0" smtClean="0">
                <a:solidFill>
                  <a:srgbClr val="FFFF97"/>
                </a:solidFill>
              </a:rPr>
              <a:t>(2019) </a:t>
            </a:r>
            <a:r>
              <a:rPr lang="en-US" altLang="ko-KR" sz="1000" dirty="0">
                <a:solidFill>
                  <a:srgbClr val="FFFF97"/>
                </a:solidFill>
                <a:hlinkClick r:id="rId4"/>
              </a:rPr>
              <a:t>https://www.electromaker.io/blog/article/10-best-raspberry-pi-alternatives</a:t>
            </a:r>
            <a:r>
              <a:rPr lang="ko-KR" altLang="en-US" sz="1000" b="1" dirty="0" smtClean="0">
                <a:solidFill>
                  <a:srgbClr val="FFFF97"/>
                </a:solidFill>
              </a:rPr>
              <a:t> </a:t>
            </a:r>
            <a:endParaRPr lang="en-US" altLang="ko-KR" sz="1000" dirty="0">
              <a:solidFill>
                <a:srgbClr val="FFFF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</a:t>
            </a:r>
            <a:r>
              <a:rPr lang="ko-KR" altLang="en-US" dirty="0" err="1" smtClean="0"/>
              <a:t>현항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3919754"/>
          </a:xfrm>
        </p:spPr>
        <p:txBody>
          <a:bodyPr/>
          <a:lstStyle/>
          <a:p>
            <a:r>
              <a:rPr lang="ko-KR" altLang="en-US" dirty="0" smtClean="0"/>
              <a:t>기타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기술 동향</a:t>
            </a:r>
            <a:endParaRPr lang="en-US" altLang="ko-KR" dirty="0" smtClean="0"/>
          </a:p>
          <a:p>
            <a:pPr lvl="1"/>
            <a:r>
              <a:rPr lang="ko-KR" altLang="en-US" dirty="0"/>
              <a:t>사물인터넷</a:t>
            </a:r>
            <a:r>
              <a:rPr lang="en-US" altLang="ko-KR" dirty="0"/>
              <a:t>(Internet of Things, </a:t>
            </a:r>
            <a:r>
              <a:rPr lang="ko-KR" altLang="en-US" dirty="0"/>
              <a:t>이하 </a:t>
            </a:r>
            <a:r>
              <a:rPr lang="en-US" altLang="ko-KR" dirty="0" err="1"/>
              <a:t>IoT</a:t>
            </a:r>
            <a:r>
              <a:rPr lang="en-US" altLang="ko-KR" dirty="0"/>
              <a:t>) </a:t>
            </a:r>
            <a:r>
              <a:rPr lang="ko-KR" altLang="en-US" dirty="0"/>
              <a:t>시장의 성장</a:t>
            </a:r>
            <a:r>
              <a:rPr lang="en-US" altLang="ko-KR" dirty="0"/>
              <a:t>, </a:t>
            </a:r>
            <a:r>
              <a:rPr lang="ko-KR" altLang="en-US" dirty="0"/>
              <a:t>운영비용 의 절감</a:t>
            </a:r>
            <a:r>
              <a:rPr lang="en-US" altLang="ko-KR" dirty="0"/>
              <a:t>,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생태계 활성화를 위한 통합플랫폼의 필요성이 증대 되고 있는 </a:t>
            </a:r>
            <a:r>
              <a:rPr lang="ko-KR" altLang="en-US" dirty="0" smtClean="0"/>
              <a:t>추세</a:t>
            </a:r>
            <a:endParaRPr lang="en-US" altLang="ko-KR" dirty="0" smtClean="0"/>
          </a:p>
          <a:p>
            <a:pPr lvl="1"/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서비스 및 기술이 확산됨에 따라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환경에서 생성되는 다양한 데이터가 크게 증가할 것으로 예측되며</a:t>
            </a:r>
            <a:r>
              <a:rPr lang="en-US" altLang="ko-KR" dirty="0"/>
              <a:t>, </a:t>
            </a:r>
            <a:r>
              <a:rPr lang="ko-KR" altLang="en-US" dirty="0"/>
              <a:t>더욱 </a:t>
            </a:r>
            <a:r>
              <a:rPr lang="ko-KR" altLang="en-US" dirty="0" smtClean="0"/>
              <a:t>많이</a:t>
            </a:r>
            <a:r>
              <a:rPr lang="en-US" altLang="ko-KR" dirty="0" smtClean="0"/>
              <a:t> </a:t>
            </a:r>
            <a:r>
              <a:rPr lang="en-US" altLang="ko-KR" dirty="0"/>
              <a:t>(Volume), </a:t>
            </a:r>
            <a:r>
              <a:rPr lang="ko-KR" altLang="en-US" dirty="0"/>
              <a:t>더욱 빠르고</a:t>
            </a:r>
            <a:r>
              <a:rPr lang="en-US" altLang="ko-KR" dirty="0"/>
              <a:t>(Velocity), </a:t>
            </a:r>
            <a:r>
              <a:rPr lang="ko-KR" altLang="en-US" dirty="0"/>
              <a:t>더욱 다양하게</a:t>
            </a:r>
            <a:r>
              <a:rPr lang="en-US" altLang="ko-KR" dirty="0"/>
              <a:t>(Variety) </a:t>
            </a:r>
            <a:r>
              <a:rPr lang="ko-KR" altLang="en-US" dirty="0" smtClean="0"/>
              <a:t>데이터가 </a:t>
            </a:r>
            <a:r>
              <a:rPr lang="ko-KR" altLang="en-US" dirty="0"/>
              <a:t>생성될 것임 </a:t>
            </a:r>
            <a:endParaRPr lang="en-US" altLang="ko-KR" dirty="0"/>
          </a:p>
          <a:p>
            <a:pPr lvl="1"/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분석 기술 고도화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최근 </a:t>
            </a:r>
            <a:r>
              <a:rPr lang="ko-KR" altLang="en-US" dirty="0"/>
              <a:t>분석 알고리즘의 고도화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(Machine Learning) </a:t>
            </a:r>
            <a:r>
              <a:rPr lang="ko-KR" altLang="en-US" dirty="0"/>
              <a:t>및 </a:t>
            </a:r>
            <a:r>
              <a:rPr lang="ko-KR" altLang="en-US" dirty="0" err="1"/>
              <a:t>딥러닝</a:t>
            </a:r>
            <a:r>
              <a:rPr lang="en-US" altLang="ko-KR" dirty="0"/>
              <a:t>(Deep Learning)</a:t>
            </a:r>
            <a:r>
              <a:rPr lang="ko-KR" altLang="en-US" dirty="0"/>
              <a:t>과 같은 기술을 적용하고자 하는 시도가 매우 </a:t>
            </a:r>
            <a:r>
              <a:rPr lang="ko-KR" altLang="en-US" dirty="0" smtClean="0"/>
              <a:t>활발함</a:t>
            </a:r>
            <a:endParaRPr lang="en-US" altLang="ko-KR" dirty="0" smtClean="0"/>
          </a:p>
          <a:p>
            <a:pPr lvl="1"/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보안 및 개인정보보호 </a:t>
            </a:r>
            <a:r>
              <a:rPr lang="ko-KR" altLang="en-US" dirty="0" smtClean="0"/>
              <a:t>기술의 중요성 부각</a:t>
            </a:r>
            <a:endParaRPr lang="en-US" altLang="ko-KR" dirty="0" smtClean="0"/>
          </a:p>
          <a:p>
            <a:pPr lvl="1"/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표준과 시장 선점을 위한 노력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4407" y="4661755"/>
            <a:ext cx="8579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출처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다양한 </a:t>
            </a:r>
            <a:r>
              <a:rPr lang="en-US" altLang="ko-KR" sz="1600" dirty="0" err="1">
                <a:solidFill>
                  <a:schemeClr val="bg1"/>
                </a:solidFill>
              </a:rPr>
              <a:t>IoT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환경을 고려한 </a:t>
            </a:r>
            <a:r>
              <a:rPr lang="en-US" altLang="ko-KR" sz="1600" dirty="0" err="1">
                <a:solidFill>
                  <a:schemeClr val="bg1"/>
                </a:solidFill>
              </a:rPr>
              <a:t>IoT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통합 플랫폼 기술 동향</a:t>
            </a:r>
            <a:r>
              <a:rPr lang="en-US" altLang="ko-KR" sz="1600" dirty="0">
                <a:solidFill>
                  <a:schemeClr val="bg1"/>
                </a:solidFill>
              </a:rPr>
              <a:t>, IITP </a:t>
            </a:r>
            <a:r>
              <a:rPr lang="ko-KR" altLang="en-US" sz="1600" dirty="0">
                <a:solidFill>
                  <a:schemeClr val="bg1"/>
                </a:solidFill>
              </a:rPr>
              <a:t>주간기술동향</a:t>
            </a:r>
            <a:r>
              <a:rPr lang="en-US" altLang="ko-KR" sz="1600" dirty="0">
                <a:solidFill>
                  <a:schemeClr val="bg1"/>
                </a:solidFill>
              </a:rPr>
              <a:t>, 2015. 09. </a:t>
            </a:r>
            <a:r>
              <a:rPr lang="en-US" altLang="ko-KR" sz="1600" dirty="0" smtClean="0">
                <a:solidFill>
                  <a:schemeClr val="bg1"/>
                </a:solidFill>
              </a:rPr>
              <a:t>30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      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통합 플랫폼 중요성 커진다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정보통신신문</a:t>
            </a:r>
            <a:r>
              <a:rPr lang="en-US" altLang="ko-KR" sz="1600" dirty="0">
                <a:solidFill>
                  <a:schemeClr val="bg1"/>
                </a:solidFill>
              </a:rPr>
              <a:t>, 2015. 10. 02.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      주간 </a:t>
            </a:r>
            <a:r>
              <a:rPr lang="ko-KR" altLang="en-US" sz="1600" dirty="0">
                <a:solidFill>
                  <a:schemeClr val="bg1"/>
                </a:solidFill>
              </a:rPr>
              <a:t>사물인터넷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IoT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r>
              <a:rPr lang="ko-KR" altLang="en-US" sz="1600" dirty="0">
                <a:solidFill>
                  <a:schemeClr val="bg1"/>
                </a:solidFill>
              </a:rPr>
              <a:t>산업 동향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한국사물인터넷협회 정책연구팀</a:t>
            </a:r>
            <a:r>
              <a:rPr lang="en-US" altLang="ko-KR" sz="1600" dirty="0">
                <a:solidFill>
                  <a:schemeClr val="bg1"/>
                </a:solidFill>
              </a:rPr>
              <a:t>, 2016. 06.</a:t>
            </a:r>
            <a:endParaRPr lang="ko-KR" altLang="en-US" sz="1600" b="1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772816"/>
            <a:ext cx="8928992" cy="4104456"/>
          </a:xfrm>
        </p:spPr>
        <p:txBody>
          <a:bodyPr/>
          <a:lstStyle/>
          <a:p>
            <a:pPr lvl="2"/>
            <a:r>
              <a:rPr lang="en-US" altLang="ko-KR" sz="3200" dirty="0" err="1" smtClean="0"/>
              <a:t>IoT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플랫폼 요구사항</a:t>
            </a:r>
            <a:endParaRPr lang="en-US" altLang="ko-KR" sz="3200" dirty="0" smtClean="0"/>
          </a:p>
          <a:p>
            <a:pPr lvl="2"/>
            <a:r>
              <a:rPr lang="en-US" altLang="ko-KR" sz="3200" dirty="0" err="1" smtClean="0"/>
              <a:t>IoT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플랫폼 현황 분석</a:t>
            </a:r>
            <a:endParaRPr lang="en-US" altLang="ko-KR" sz="3200" dirty="0" smtClean="0"/>
          </a:p>
          <a:p>
            <a:pPr lvl="2"/>
            <a:r>
              <a:rPr lang="en-US" altLang="ko-KR" sz="3200" dirty="0" err="1" smtClean="0"/>
              <a:t>IoT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플랫폼 적용방안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08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적용 방안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플랫폼 선정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자체 개발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자체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341444"/>
              </p:ext>
            </p:extLst>
          </p:nvPr>
        </p:nvGraphicFramePr>
        <p:xfrm>
          <a:off x="755576" y="1772817"/>
          <a:ext cx="7776864" cy="41764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/>
                <a:gridCol w="3384376"/>
                <a:gridCol w="3168352"/>
              </a:tblGrid>
              <a:tr h="235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 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</a:t>
                      </a:r>
                      <a:r>
                        <a:rPr lang="ko-KR" altLang="en-US" baseline="0" dirty="0" smtClean="0"/>
                        <a:t> 점</a:t>
                      </a:r>
                      <a:endParaRPr lang="ko-KR" altLang="en-US" dirty="0"/>
                    </a:p>
                  </a:txBody>
                  <a:tcPr/>
                </a:tc>
              </a:tr>
              <a:tr h="2082511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/>
                        <a:t>제품 관점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/>
                        <a:t>제품 사용의 목적에 맞게 최적의 성능 구현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err="1" smtClean="0"/>
                        <a:t>IoT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플랫폼 자체의 상용화 가능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/>
                        <a:t>플랫폼 도입 비용 절감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/>
                        <a:t>변화하는 사용자 요구사항에 능동적으로 대응할 수 있음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/>
                        <a:t>플랫폼 개발 비용 발생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/>
                        <a:t>플랫폼 유지보수 비용 발생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/>
                        <a:t>추가적인 프로젝트 개발 기간 소요</a:t>
                      </a:r>
                      <a:endParaRPr lang="ko-KR" altLang="en-US" dirty="0"/>
                    </a:p>
                  </a:txBody>
                  <a:tcPr/>
                </a:tc>
              </a:tr>
              <a:tr h="1728192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dirty="0" smtClean="0"/>
                        <a:t>학생 관점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smtClean="0">
                          <a:solidFill>
                            <a:schemeClr val="tx2"/>
                          </a:solidFill>
                        </a:rPr>
                        <a:t>기계어</a:t>
                      </a:r>
                      <a:r>
                        <a:rPr lang="en-US" altLang="ko-KR" dirty="0" smtClean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chemeClr val="tx2"/>
                          </a:solidFill>
                        </a:rPr>
                        <a:t>커널</a:t>
                      </a:r>
                      <a:r>
                        <a:rPr lang="en-US" altLang="ko-KR" dirty="0" smtClean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2"/>
                          </a:solidFill>
                        </a:rPr>
                        <a:t>운영체제</a:t>
                      </a:r>
                      <a:r>
                        <a:rPr lang="en-US" altLang="ko-KR" dirty="0" smtClean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ko-KR" altLang="en-US" dirty="0" err="1" smtClean="0">
                          <a:solidFill>
                            <a:schemeClr val="tx2"/>
                          </a:solidFill>
                        </a:rPr>
                        <a:t>펌웨어</a:t>
                      </a:r>
                      <a:r>
                        <a:rPr lang="en-US" altLang="ko-KR" dirty="0" smtClean="0">
                          <a:solidFill>
                            <a:schemeClr val="tx2"/>
                          </a:solidFill>
                        </a:rPr>
                        <a:t>, PCB</a:t>
                      </a:r>
                      <a:r>
                        <a:rPr lang="en-US" altLang="ko-KR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2"/>
                          </a:solidFill>
                        </a:rPr>
                        <a:t>설계 등 하드웨어에 관련된 많은 지식을 갖추고 있음을 어필할 수 있다</a:t>
                      </a:r>
                      <a:r>
                        <a:rPr lang="en-US" altLang="ko-KR" baseline="0" dirty="0" smtClean="0">
                          <a:solidFill>
                            <a:schemeClr val="tx2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</a:rPr>
                        <a:t>- </a:t>
                      </a:r>
                      <a:r>
                        <a:rPr lang="ko-KR" altLang="en-US" dirty="0" smtClean="0">
                          <a:solidFill>
                            <a:schemeClr val="tx2"/>
                          </a:solidFill>
                        </a:rPr>
                        <a:t>플랫폼 자체 개발 수준이    낮을 경우 </a:t>
                      </a:r>
                      <a:r>
                        <a:rPr lang="ko-KR" altLang="en-US" dirty="0" err="1" smtClean="0">
                          <a:solidFill>
                            <a:schemeClr val="tx2"/>
                          </a:solidFill>
                        </a:rPr>
                        <a:t>오픈소스를</a:t>
                      </a:r>
                      <a:r>
                        <a:rPr lang="ko-KR" altLang="en-US" dirty="0" smtClean="0">
                          <a:solidFill>
                            <a:schemeClr val="tx2"/>
                          </a:solidFill>
                        </a:rPr>
                        <a:t> 그대로 차용한 것과 다를 바 없는 완성도를 보일 수 있다</a:t>
                      </a:r>
                      <a:r>
                        <a:rPr lang="en-US" altLang="ko-KR" dirty="0" smtClean="0">
                          <a:solidFill>
                            <a:schemeClr val="tx2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1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적용방안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기술적인 </a:t>
            </a:r>
            <a:r>
              <a:rPr lang="ko-KR" altLang="en-US" dirty="0" smtClean="0"/>
              <a:t>측면</a:t>
            </a:r>
            <a:r>
              <a:rPr lang="en-US" altLang="ko-KR" sz="1000" dirty="0" smtClean="0"/>
              <a:t>6)</a:t>
            </a:r>
            <a:endParaRPr lang="en-US" altLang="ko-KR" sz="1000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</a:t>
            </a:r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마이크로 센서에 특화</a:t>
            </a: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		    </a:t>
            </a:r>
            <a:r>
              <a:rPr lang="ko-KR" altLang="en-US" dirty="0" smtClean="0"/>
              <a:t>신체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빛을 감지하는 데 유용한 툴</a:t>
            </a: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		    </a:t>
            </a:r>
            <a:r>
              <a:rPr lang="ko-KR" altLang="en-US" dirty="0" smtClean="0"/>
              <a:t>상대적으로 작은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적은 전력소모</a:t>
            </a: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		    </a:t>
            </a:r>
            <a:r>
              <a:rPr lang="ko-KR" altLang="en-US" dirty="0" smtClean="0">
                <a:solidFill>
                  <a:srgbClr val="FFFF00"/>
                </a:solidFill>
              </a:rPr>
              <a:t>환경</a:t>
            </a:r>
            <a:r>
              <a:rPr lang="en-US" altLang="ko-KR" dirty="0" smtClean="0">
                <a:solidFill>
                  <a:srgbClr val="FFFF00"/>
                </a:solidFill>
              </a:rPr>
              <a:t>, </a:t>
            </a:r>
            <a:r>
              <a:rPr lang="ko-KR" altLang="en-US" dirty="0" smtClean="0">
                <a:solidFill>
                  <a:srgbClr val="FFFF00"/>
                </a:solidFill>
              </a:rPr>
              <a:t>교통</a:t>
            </a:r>
            <a:r>
              <a:rPr lang="en-US" altLang="ko-KR" dirty="0" smtClean="0">
                <a:solidFill>
                  <a:srgbClr val="FFFF00"/>
                </a:solidFill>
              </a:rPr>
              <a:t>, </a:t>
            </a:r>
            <a:r>
              <a:rPr lang="ko-KR" altLang="en-US" dirty="0" smtClean="0">
                <a:solidFill>
                  <a:srgbClr val="FFFF00"/>
                </a:solidFill>
              </a:rPr>
              <a:t>헬스 </a:t>
            </a:r>
            <a:r>
              <a:rPr lang="ko-KR" altLang="en-US" dirty="0" err="1" smtClean="0">
                <a:solidFill>
                  <a:srgbClr val="FFFF00"/>
                </a:solidFill>
              </a:rPr>
              <a:t>케어</a:t>
            </a:r>
            <a:r>
              <a:rPr lang="ko-KR" altLang="en-US" dirty="0" smtClean="0">
                <a:solidFill>
                  <a:srgbClr val="FFFF00"/>
                </a:solidFill>
              </a:rPr>
              <a:t> 등 센서에 방점을 두거나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>
                <a:solidFill>
                  <a:srgbClr val="FFFF00"/>
                </a:solidFill>
              </a:rPr>
              <a:t>			    </a:t>
            </a:r>
            <a:r>
              <a:rPr lang="ko-KR" altLang="en-US" dirty="0" smtClean="0">
                <a:solidFill>
                  <a:srgbClr val="FFFF00"/>
                </a:solidFill>
              </a:rPr>
              <a:t>중앙처리서버</a:t>
            </a:r>
            <a:r>
              <a:rPr lang="en-US" altLang="ko-KR" dirty="0" smtClean="0">
                <a:solidFill>
                  <a:srgbClr val="FFFF00"/>
                </a:solidFill>
              </a:rPr>
              <a:t>(</a:t>
            </a:r>
            <a:r>
              <a:rPr lang="ko-KR" altLang="en-US" dirty="0" smtClean="0">
                <a:solidFill>
                  <a:srgbClr val="FFFF00"/>
                </a:solidFill>
              </a:rPr>
              <a:t>컴퓨터</a:t>
            </a:r>
            <a:r>
              <a:rPr lang="en-US" altLang="ko-KR" dirty="0" smtClean="0">
                <a:solidFill>
                  <a:srgbClr val="FFFF00"/>
                </a:solidFill>
              </a:rPr>
              <a:t>)</a:t>
            </a:r>
            <a:r>
              <a:rPr lang="ko-KR" altLang="en-US" dirty="0" smtClean="0">
                <a:solidFill>
                  <a:srgbClr val="FFFF00"/>
                </a:solidFill>
              </a:rPr>
              <a:t>를 따로 마련한 프로젝트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		</a:t>
            </a:r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마이크로 </a:t>
            </a:r>
            <a:r>
              <a:rPr lang="ko-KR" altLang="en-US" dirty="0" err="1" smtClean="0"/>
              <a:t>프로세싱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컴퓨팅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특화</a:t>
            </a: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			    </a:t>
            </a:r>
            <a:r>
              <a:rPr lang="ko-KR" altLang="en-US" dirty="0" smtClean="0"/>
              <a:t>인공지능 탑재 가능</a:t>
            </a: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			    </a:t>
            </a:r>
            <a:r>
              <a:rPr lang="ko-KR" altLang="en-US" dirty="0" smtClean="0"/>
              <a:t>클러스터 구축 가능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작은 데이터 서버로써 활용도</a:t>
            </a: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		   	    </a:t>
            </a:r>
            <a:r>
              <a:rPr lang="ko-KR" altLang="en-US" dirty="0" smtClean="0">
                <a:solidFill>
                  <a:srgbClr val="FFFF00"/>
                </a:solidFill>
              </a:rPr>
              <a:t>영상</a:t>
            </a:r>
            <a:r>
              <a:rPr lang="en-US" altLang="ko-KR" dirty="0" smtClean="0">
                <a:solidFill>
                  <a:srgbClr val="FFFF00"/>
                </a:solidFill>
              </a:rPr>
              <a:t>, </a:t>
            </a:r>
            <a:r>
              <a:rPr lang="ko-KR" altLang="en-US" dirty="0" smtClean="0">
                <a:solidFill>
                  <a:srgbClr val="FFFF00"/>
                </a:solidFill>
              </a:rPr>
              <a:t>사운드</a:t>
            </a:r>
            <a:r>
              <a:rPr lang="en-US" altLang="ko-KR" dirty="0" smtClean="0">
                <a:solidFill>
                  <a:srgbClr val="FFFF00"/>
                </a:solidFill>
              </a:rPr>
              <a:t>, </a:t>
            </a:r>
            <a:r>
              <a:rPr lang="ko-KR" altLang="en-US" dirty="0" smtClean="0">
                <a:solidFill>
                  <a:srgbClr val="FFFF00"/>
                </a:solidFill>
              </a:rPr>
              <a:t>데이터</a:t>
            </a:r>
            <a:r>
              <a:rPr lang="en-US" altLang="ko-KR" dirty="0" smtClean="0">
                <a:solidFill>
                  <a:srgbClr val="FFFF00"/>
                </a:solidFill>
              </a:rPr>
              <a:t>, </a:t>
            </a:r>
            <a:r>
              <a:rPr lang="ko-KR" altLang="en-US" dirty="0" smtClean="0">
                <a:solidFill>
                  <a:srgbClr val="FFFF00"/>
                </a:solidFill>
              </a:rPr>
              <a:t>고도의 공학적 계산 등을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>
                <a:solidFill>
                  <a:srgbClr val="FFFF00"/>
                </a:solidFill>
              </a:rPr>
              <a:t>				    </a:t>
            </a:r>
            <a:r>
              <a:rPr lang="ko-KR" altLang="en-US" dirty="0" smtClean="0">
                <a:solidFill>
                  <a:srgbClr val="FFFF00"/>
                </a:solidFill>
              </a:rPr>
              <a:t>처리해야 하는 프로젝트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pPr>
              <a:buNone/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졸업작품 개발 투입 인력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홍길동</a:t>
            </a: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일정</a:t>
            </a:r>
            <a:r>
              <a:rPr lang="en-US" altLang="ko-KR" dirty="0" smtClean="0"/>
              <a:t>: 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경</a:t>
            </a: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 descr="18417_17297_334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5936" y="188639"/>
            <a:ext cx="1872208" cy="1248139"/>
          </a:xfrm>
          <a:prstGeom prst="rect">
            <a:avLst/>
          </a:prstGeom>
        </p:spPr>
      </p:pic>
      <p:pic>
        <p:nvPicPr>
          <p:cNvPr id="7" name="그림 6" descr="3516803_Dd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6176" y="188640"/>
            <a:ext cx="2238098" cy="1257991"/>
          </a:xfrm>
          <a:prstGeom prst="rect">
            <a:avLst/>
          </a:prstGeom>
        </p:spPr>
      </p:pic>
      <p:pic>
        <p:nvPicPr>
          <p:cNvPr id="8" name="그림 7" descr="[2]s-l500FNAB1F2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4288" y="1772816"/>
            <a:ext cx="1872208" cy="1872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107504" y="6237312"/>
            <a:ext cx="7992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FF97"/>
                </a:solidFill>
              </a:rPr>
              <a:t>6</a:t>
            </a:r>
            <a:r>
              <a:rPr lang="en-US" altLang="ko-KR" sz="1000" b="1" dirty="0" smtClean="0">
                <a:solidFill>
                  <a:srgbClr val="FFFF97"/>
                </a:solidFill>
              </a:rPr>
              <a:t>) </a:t>
            </a:r>
            <a:r>
              <a:rPr lang="ko-KR" altLang="en-US" sz="1000" dirty="0" err="1">
                <a:solidFill>
                  <a:srgbClr val="FFFF97"/>
                </a:solidFill>
              </a:rPr>
              <a:t>아두이노와</a:t>
            </a:r>
            <a:r>
              <a:rPr lang="ko-KR" altLang="en-US" sz="1000" dirty="0">
                <a:solidFill>
                  <a:srgbClr val="FFFF97"/>
                </a:solidFill>
              </a:rPr>
              <a:t> </a:t>
            </a:r>
            <a:r>
              <a:rPr lang="ko-KR" altLang="en-US" sz="1000" dirty="0" err="1">
                <a:solidFill>
                  <a:srgbClr val="FFFF97"/>
                </a:solidFill>
              </a:rPr>
              <a:t>라즈베리</a:t>
            </a:r>
            <a:r>
              <a:rPr lang="ko-KR" altLang="en-US" sz="1000" dirty="0">
                <a:solidFill>
                  <a:srgbClr val="FFFF97"/>
                </a:solidFill>
              </a:rPr>
              <a:t> 파이의 </a:t>
            </a:r>
            <a:r>
              <a:rPr lang="ko-KR" altLang="en-US" sz="1000" dirty="0" smtClean="0">
                <a:solidFill>
                  <a:srgbClr val="FFFF97"/>
                </a:solidFill>
              </a:rPr>
              <a:t>차이점</a:t>
            </a:r>
            <a:r>
              <a:rPr lang="en-US" altLang="ko-KR" sz="1000" dirty="0" smtClean="0">
                <a:solidFill>
                  <a:srgbClr val="FFFF97"/>
                </a:solidFill>
              </a:rPr>
              <a:t>,</a:t>
            </a:r>
            <a:r>
              <a:rPr lang="ko-KR" altLang="en-US" sz="1000" dirty="0" smtClean="0">
                <a:solidFill>
                  <a:srgbClr val="FFFF97"/>
                </a:solidFill>
              </a:rPr>
              <a:t> </a:t>
            </a:r>
            <a:r>
              <a:rPr lang="en-US" altLang="ko-KR" sz="1000" dirty="0" smtClean="0">
                <a:solidFill>
                  <a:srgbClr val="FFFF97"/>
                </a:solidFill>
              </a:rPr>
              <a:t>Seoul Wiz(2015), </a:t>
            </a:r>
            <a:r>
              <a:rPr lang="en-US" altLang="ko-KR" sz="1000" dirty="0">
                <a:solidFill>
                  <a:srgbClr val="FFFF97"/>
                </a:solidFill>
                <a:hlinkClick r:id="rId5"/>
              </a:rPr>
              <a:t>https://</a:t>
            </a:r>
            <a:r>
              <a:rPr lang="en-US" altLang="ko-KR" sz="1000" dirty="0" smtClean="0">
                <a:solidFill>
                  <a:srgbClr val="FFFF97"/>
                </a:solidFill>
                <a:hlinkClick r:id="rId5"/>
              </a:rPr>
              <a:t>www.youtube.com/watch?v=81i_K0cF3q4</a:t>
            </a:r>
            <a:endParaRPr lang="en-US" altLang="ko-KR" sz="1000" dirty="0">
              <a:solidFill>
                <a:srgbClr val="FFFF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0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적용방안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예산적인 측면</a:t>
            </a: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정품 가격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(26,500 </a:t>
            </a:r>
            <a:r>
              <a:rPr lang="ko-KR" altLang="en-US" dirty="0" smtClean="0"/>
              <a:t>원</a:t>
            </a:r>
            <a:r>
              <a:rPr lang="en-US" altLang="ko-KR" dirty="0" smtClean="0"/>
              <a:t>)</a:t>
            </a:r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                    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센서 키트 </a:t>
            </a:r>
            <a:r>
              <a:rPr lang="en-US" altLang="ko-KR" dirty="0" smtClean="0"/>
              <a:t>(22,000 </a:t>
            </a:r>
            <a:r>
              <a:rPr lang="ko-KR" altLang="en-US" dirty="0" smtClean="0"/>
              <a:t>원</a:t>
            </a:r>
            <a:r>
              <a:rPr lang="en-US" altLang="ko-KR" dirty="0" smtClean="0"/>
              <a:t>)</a:t>
            </a:r>
          </a:p>
          <a:p>
            <a:pPr>
              <a:buNone/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 정품 가격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</a:t>
            </a:r>
            <a:r>
              <a:rPr lang="en-US" altLang="ko-KR" dirty="0" smtClean="0"/>
              <a:t>3</a:t>
            </a:r>
            <a:r>
              <a:rPr lang="ko-KR" altLang="en-US" dirty="0" smtClean="0"/>
              <a:t> </a:t>
            </a:r>
            <a:r>
              <a:rPr lang="en-US" altLang="ko-KR" dirty="0" smtClean="0"/>
              <a:t>B+ (40,000 </a:t>
            </a:r>
            <a:r>
              <a:rPr lang="ko-KR" altLang="en-US" dirty="0" smtClean="0"/>
              <a:t>원 내외</a:t>
            </a:r>
            <a:r>
              <a:rPr lang="en-US" altLang="ko-KR" dirty="0" smtClean="0"/>
              <a:t>)</a:t>
            </a:r>
          </a:p>
          <a:p>
            <a:pPr>
              <a:buNone/>
              <a:tabLst>
                <a:tab pos="1073150" algn="l"/>
                <a:tab pos="1258888" algn="l"/>
              </a:tabLst>
            </a:pPr>
            <a:r>
              <a:rPr lang="en-US" altLang="ko-KR" dirty="0" smtClean="0"/>
              <a:t>					   (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등 별도 구매 </a:t>
            </a:r>
            <a:r>
              <a:rPr lang="en-US" altLang="ko-KR" dirty="0" smtClean="0"/>
              <a:t>X)</a:t>
            </a:r>
          </a:p>
          <a:p>
            <a:pPr>
              <a:buNone/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buNone/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 algn="ctr">
              <a:buNone/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프로젝트의 구체적 계획에 따라 </a:t>
            </a:r>
            <a:endParaRPr lang="en-US" altLang="ko-KR" dirty="0" smtClean="0"/>
          </a:p>
          <a:p>
            <a:pPr algn="ctr">
              <a:buNone/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총 예산은 </a:t>
            </a:r>
            <a:r>
              <a:rPr lang="en-US" altLang="ko-KR" dirty="0" smtClean="0"/>
              <a:t>100,000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~ 300,000</a:t>
            </a:r>
            <a:r>
              <a:rPr lang="ko-KR" altLang="en-US" dirty="0" smtClean="0"/>
              <a:t>원 사이로 예상</a:t>
            </a:r>
            <a:r>
              <a:rPr lang="en-US" altLang="ko-KR" dirty="0" smtClean="0"/>
              <a:t> </a:t>
            </a:r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졸업작품 개발 투입 인력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홍길동</a:t>
            </a: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일정</a:t>
            </a:r>
            <a:r>
              <a:rPr lang="en-US" altLang="ko-KR" dirty="0" smtClean="0"/>
              <a:t>: 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경</a:t>
            </a: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40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적용방안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최종 선정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개선 사항 및 기타</a:t>
            </a:r>
            <a:r>
              <a:rPr lang="en-US" altLang="ko-KR" dirty="0" smtClean="0"/>
              <a:t>)</a:t>
            </a:r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buFontTx/>
              <a:buChar char="-"/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최종 프로젝트의 구체적인 윤곽이 드러나면 높은 타당도로 선정할 수 있을 것</a:t>
            </a:r>
            <a:endParaRPr lang="en-US" altLang="ko-KR" dirty="0" smtClean="0"/>
          </a:p>
          <a:p>
            <a:pPr>
              <a:buFontTx/>
              <a:buChar char="-"/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buFontTx/>
              <a:buChar char="-"/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그러나 현재 수준에서는 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파이보다 </a:t>
            </a:r>
            <a:r>
              <a:rPr lang="ko-KR" altLang="en-US" dirty="0" err="1" smtClean="0"/>
              <a:t>아두이노가</a:t>
            </a:r>
            <a:r>
              <a:rPr lang="ko-KR" altLang="en-US" dirty="0" smtClean="0"/>
              <a:t> 적합              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buFontTx/>
              <a:buChar char="-"/>
              <a:tabLst>
                <a:tab pos="1073150" algn="l"/>
                <a:tab pos="1258888" algn="l"/>
              </a:tabLst>
            </a:pP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파이와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연동시킬 가능성</a:t>
            </a: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/>
          </a:p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졸업작품 개발 투입 인력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홍길동</a:t>
            </a: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smtClean="0"/>
              <a:t>일정</a:t>
            </a:r>
            <a:r>
              <a:rPr lang="en-US" altLang="ko-KR" dirty="0" smtClean="0"/>
              <a:t>: 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경</a:t>
            </a: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en-US" altLang="ko-KR" dirty="0" smtClean="0"/>
          </a:p>
          <a:p>
            <a:pPr>
              <a:tabLst>
                <a:tab pos="1073150" algn="l"/>
                <a:tab pos="1258888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40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Arduino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ko-KR" altLang="en-US" err="1" smtClean="0"/>
              <a:t>아두이노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7" y="1407332"/>
            <a:ext cx="2103355" cy="1851068"/>
          </a:xfrm>
          <a:prstGeom prst="rect">
            <a:avLst/>
          </a:prstGeom>
        </p:spPr>
      </p:pic>
      <p:pic>
        <p:nvPicPr>
          <p:cNvPr id="7" name="Picture 4" descr="D:\SPL_Duino_문서\사진\board_with_ca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9742" y="1549790"/>
            <a:ext cx="2064846" cy="1728192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57" y="1618055"/>
            <a:ext cx="1901406" cy="15429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6753" y="3326066"/>
            <a:ext cx="146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아두이노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Uno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DIP </a:t>
            </a:r>
            <a:r>
              <a:rPr lang="ko-KR" altLang="en-US" sz="1600" smtClean="0">
                <a:solidFill>
                  <a:schemeClr val="bg1"/>
                </a:solidFill>
              </a:rPr>
              <a:t>타입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4129" y="3326065"/>
            <a:ext cx="146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아두이노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Uno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TQFP </a:t>
            </a:r>
            <a:r>
              <a:rPr lang="ko-KR" altLang="en-US" sz="1600" smtClean="0">
                <a:solidFill>
                  <a:schemeClr val="bg1"/>
                </a:solidFill>
              </a:rPr>
              <a:t>타입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5777" y="5667702"/>
            <a:ext cx="2708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DIP (Dual In-line Package)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TQFP (Thin Quad Flat Package)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3372" y="3304986"/>
            <a:ext cx="1584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아두이노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Nano</a:t>
            </a: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TQFP </a:t>
            </a:r>
            <a:r>
              <a:rPr lang="ko-KR" altLang="en-US" sz="1600" smtClean="0">
                <a:solidFill>
                  <a:schemeClr val="bg1"/>
                </a:solidFill>
              </a:rPr>
              <a:t>타입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66071" y="4246853"/>
            <a:ext cx="1297370" cy="9613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2069" y="4255900"/>
            <a:ext cx="186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아두이노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Pro Mini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5177" y="4457089"/>
            <a:ext cx="1789607" cy="14362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63372" y="4548390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</a:rPr>
              <a:t>아두이노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Mega2560</a:t>
            </a:r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5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Arduino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개발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326" y="2276872"/>
            <a:ext cx="1920263" cy="19202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9792" y="2560843"/>
            <a:ext cx="1910545" cy="13523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5816" y="4581128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92842" y="1986935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SW </a:t>
            </a:r>
            <a:r>
              <a:rPr lang="ko-KR" altLang="en-US" smtClean="0">
                <a:solidFill>
                  <a:schemeClr val="tx1"/>
                </a:solidFill>
              </a:rPr>
              <a:t>개발툴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아두이노 </a:t>
            </a:r>
            <a:r>
              <a:rPr lang="en-US" altLang="ko-KR" dirty="0">
                <a:solidFill>
                  <a:schemeClr val="tx1"/>
                </a:solidFill>
              </a:rPr>
              <a:t>IDE)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92842" y="3044634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S/W </a:t>
            </a:r>
            <a:r>
              <a:rPr lang="ko-KR" altLang="en-US" smtClean="0">
                <a:solidFill>
                  <a:schemeClr val="tx1"/>
                </a:solidFill>
              </a:rPr>
              <a:t>라이브러리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92842" y="4102333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H/W </a:t>
            </a:r>
            <a:r>
              <a:rPr lang="ko-KR" altLang="en-US" smtClean="0">
                <a:solidFill>
                  <a:schemeClr val="tx1"/>
                </a:solidFill>
              </a:rPr>
              <a:t>레퍼런스 보드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왼쪽 중괄호 11"/>
          <p:cNvSpPr/>
          <p:nvPr/>
        </p:nvSpPr>
        <p:spPr>
          <a:xfrm>
            <a:off x="4718304" y="2310971"/>
            <a:ext cx="574537" cy="2115398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60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오른쪽 화살표 27"/>
          <p:cNvSpPr/>
          <p:nvPr/>
        </p:nvSpPr>
        <p:spPr>
          <a:xfrm rot="8919130">
            <a:off x="3927082" y="4553987"/>
            <a:ext cx="2179771" cy="247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 rot="7245400">
            <a:off x="5207838" y="4362122"/>
            <a:ext cx="1767406" cy="236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오른쪽 화살표 29"/>
          <p:cNvSpPr/>
          <p:nvPr/>
        </p:nvSpPr>
        <p:spPr>
          <a:xfrm rot="4031507">
            <a:off x="6213305" y="4315086"/>
            <a:ext cx="1767406" cy="236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Arduino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개발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83568" y="1617027"/>
            <a:ext cx="7776864" cy="448807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8163" indent="-285750" algn="l" defTabSz="914400" rtl="0" eaLnBrk="1" latinLnBrk="1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17550" indent="-2286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85838" indent="-228600" algn="l" defTabSz="914400" rtl="0" eaLnBrk="1" latinLnBrk="1" hangingPunct="1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46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899592" y="1916832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SW </a:t>
            </a:r>
            <a:r>
              <a:rPr lang="ko-KR" altLang="en-US" smtClean="0">
                <a:solidFill>
                  <a:schemeClr val="tx1"/>
                </a:solidFill>
              </a:rPr>
              <a:t>개발툴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아두이노 </a:t>
            </a:r>
            <a:r>
              <a:rPr lang="en-US" altLang="ko-KR" dirty="0" smtClean="0">
                <a:solidFill>
                  <a:schemeClr val="tx1"/>
                </a:solidFill>
              </a:rPr>
              <a:t>IDE)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9592" y="2974531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S/W </a:t>
            </a:r>
            <a:r>
              <a:rPr lang="ko-KR" altLang="en-US" smtClean="0">
                <a:solidFill>
                  <a:schemeClr val="tx1"/>
                </a:solidFill>
              </a:rPr>
              <a:t>라이브러리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9592" y="4032230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H/W </a:t>
            </a:r>
            <a:r>
              <a:rPr lang="ko-KR" altLang="en-US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dirty="0" smtClean="0">
                <a:solidFill>
                  <a:schemeClr val="tx1"/>
                </a:solidFill>
              </a:rPr>
              <a:t> 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1988840"/>
            <a:ext cx="3345982" cy="236834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3635896" y="2132856"/>
            <a:ext cx="11521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46097" y="155679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아두이노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IDE (</a:t>
            </a:r>
            <a:r>
              <a:rPr lang="ko-KR" altLang="en-US" dirty="0" smtClean="0">
                <a:solidFill>
                  <a:schemeClr val="bg1"/>
                </a:solidFill>
              </a:rPr>
              <a:t>통합개발 환경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54821" y="4366845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스케치 코드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아두이노</a:t>
            </a:r>
            <a:r>
              <a:rPr lang="en-US" altLang="ko-KR" dirty="0" smtClean="0">
                <a:solidFill>
                  <a:schemeClr val="bg1"/>
                </a:solidFill>
              </a:rPr>
              <a:t> IDE</a:t>
            </a:r>
            <a:r>
              <a:rPr lang="ko-KR" altLang="en-US" dirty="0" smtClean="0">
                <a:solidFill>
                  <a:schemeClr val="bg1"/>
                </a:solidFill>
              </a:rPr>
              <a:t>로 만들어진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소스코드 결과물을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스케치 코드 라고 부름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73897" y="5265861"/>
            <a:ext cx="20162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S/W </a:t>
            </a:r>
            <a:r>
              <a:rPr lang="ko-KR" altLang="en-US" dirty="0" smtClean="0">
                <a:solidFill>
                  <a:schemeClr val="tx1"/>
                </a:solidFill>
              </a:rPr>
              <a:t>라이브러리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51758" y="5256569"/>
            <a:ext cx="20162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H/W</a:t>
            </a: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부트로더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07780" y="5256569"/>
            <a:ext cx="20162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H/W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USB </a:t>
            </a:r>
            <a:r>
              <a:rPr lang="ko-KR" altLang="en-US" smtClean="0">
                <a:solidFill>
                  <a:schemeClr val="tx1"/>
                </a:solidFill>
              </a:rPr>
              <a:t>드라이버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07704" y="5892839"/>
            <a:ext cx="704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아두이노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통합 개발 환경 </a:t>
            </a:r>
            <a:r>
              <a:rPr lang="en-US" altLang="ko-KR" sz="1400" dirty="0" smtClean="0">
                <a:solidFill>
                  <a:schemeClr val="bg1"/>
                </a:solidFill>
              </a:rPr>
              <a:t>SW</a:t>
            </a:r>
            <a:r>
              <a:rPr lang="ko-KR" altLang="en-US" sz="1400" dirty="0" smtClean="0">
                <a:solidFill>
                  <a:schemeClr val="bg1"/>
                </a:solidFill>
              </a:rPr>
              <a:t>를 설치하면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위의 </a:t>
            </a:r>
            <a:r>
              <a:rPr lang="en-US" altLang="ko-KR" sz="1400" dirty="0" smtClean="0">
                <a:solidFill>
                  <a:schemeClr val="bg1"/>
                </a:solidFill>
              </a:rPr>
              <a:t>SW </a:t>
            </a:r>
            <a:r>
              <a:rPr lang="ko-KR" altLang="en-US" sz="1400" dirty="0" smtClean="0">
                <a:solidFill>
                  <a:schemeClr val="bg1"/>
                </a:solidFill>
              </a:rPr>
              <a:t>라이브러리와 </a:t>
            </a:r>
            <a:r>
              <a:rPr lang="en-US" altLang="ko-KR" sz="1400" dirty="0" smtClean="0">
                <a:solidFill>
                  <a:schemeClr val="bg1"/>
                </a:solidFill>
              </a:rPr>
              <a:t>H/W</a:t>
            </a:r>
            <a:r>
              <a:rPr lang="ko-KR" altLang="en-US" sz="1400" dirty="0" smtClean="0">
                <a:solidFill>
                  <a:schemeClr val="bg1"/>
                </a:solidFill>
              </a:rPr>
              <a:t>에 필요한 파일들이 모두 포함되어 있음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Arduino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개발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83568" y="1617027"/>
            <a:ext cx="7776864" cy="448807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8163" indent="-285750" algn="l" defTabSz="914400" rtl="0" eaLnBrk="1" latinLnBrk="1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17550" indent="-2286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85838" indent="-228600" algn="l" defTabSz="914400" rtl="0" eaLnBrk="1" latinLnBrk="1" hangingPunct="1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46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899592" y="2420888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SW </a:t>
            </a:r>
            <a:r>
              <a:rPr lang="ko-KR" altLang="en-US" smtClean="0">
                <a:solidFill>
                  <a:schemeClr val="tx1"/>
                </a:solidFill>
              </a:rPr>
              <a:t>개발툴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아두이노 </a:t>
            </a:r>
            <a:r>
              <a:rPr lang="en-US" altLang="ko-KR" dirty="0" smtClean="0">
                <a:solidFill>
                  <a:schemeClr val="tx1"/>
                </a:solidFill>
              </a:rPr>
              <a:t>IDE)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9592" y="3478587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S/W </a:t>
            </a:r>
            <a:r>
              <a:rPr lang="ko-KR" altLang="en-US" smtClean="0">
                <a:solidFill>
                  <a:schemeClr val="tx1"/>
                </a:solidFill>
              </a:rPr>
              <a:t>라이브러리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9592" y="4536286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H/W </a:t>
            </a:r>
            <a:r>
              <a:rPr lang="ko-KR" altLang="en-US" smtClean="0">
                <a:solidFill>
                  <a:schemeClr val="tx1"/>
                </a:solidFill>
              </a:rPr>
              <a:t>레퍼런스 보드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3455876" y="3694611"/>
            <a:ext cx="11521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5259" y="2902510"/>
            <a:ext cx="2409825" cy="18002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83455" y="4932897"/>
            <a:ext cx="4435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아두이노에서</a:t>
            </a:r>
            <a:r>
              <a:rPr lang="ko-KR" altLang="en-US" dirty="0" smtClean="0">
                <a:solidFill>
                  <a:schemeClr val="bg1"/>
                </a:solidFill>
              </a:rPr>
              <a:t> 가장 중요한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핵심 요소로서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엄밀한 의미에서 </a:t>
            </a:r>
            <a:r>
              <a:rPr lang="ko-KR" altLang="en-US" dirty="0" err="1" smtClean="0">
                <a:solidFill>
                  <a:schemeClr val="bg1"/>
                </a:solidFill>
              </a:rPr>
              <a:t>아두이노는</a:t>
            </a:r>
            <a:r>
              <a:rPr lang="ko-KR" altLang="en-US" dirty="0" smtClean="0">
                <a:solidFill>
                  <a:schemeClr val="bg1"/>
                </a:solidFill>
              </a:rPr>
              <a:t> 위와 같이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SW </a:t>
            </a:r>
            <a:r>
              <a:rPr lang="ko-KR" altLang="en-US" dirty="0" smtClean="0">
                <a:solidFill>
                  <a:schemeClr val="bg1"/>
                </a:solidFill>
              </a:rPr>
              <a:t>프로그램들로 구성되어 있는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라이브러리를 의미함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5580112" y="1617027"/>
            <a:ext cx="3180833" cy="1080120"/>
          </a:xfrm>
          <a:prstGeom prst="wedgeRoundRectCallout">
            <a:avLst>
              <a:gd name="adj1" fmla="val -69688"/>
              <a:gd name="adj2" fmla="val 689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SW </a:t>
            </a:r>
            <a:r>
              <a:rPr lang="ko-KR" altLang="en-US" dirty="0" smtClean="0"/>
              <a:t>라이브러리는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반드시 </a:t>
            </a:r>
            <a:r>
              <a:rPr lang="ko-KR" altLang="en-US" dirty="0" err="1" smtClean="0"/>
              <a:t>아두이노의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표준을 준수해야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8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Arduino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개발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83568" y="1617027"/>
            <a:ext cx="7776864" cy="448807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ü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8163" indent="-285750" algn="l" defTabSz="914400" rtl="0" eaLnBrk="1" latinLnBrk="1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17550" indent="-228600" algn="l" defTabSz="914400" rtl="0" eaLnBrk="1" latinLnBrk="1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85838" indent="-228600" algn="l" defTabSz="914400" rtl="0" eaLnBrk="1" latinLnBrk="1" hangingPunct="1">
              <a:spcBef>
                <a:spcPct val="20000"/>
              </a:spcBef>
              <a:buClr>
                <a:schemeClr val="bg1"/>
              </a:buClr>
              <a:buFont typeface="Wingdings" panose="05000000000000000000" pitchFamily="2" charset="2"/>
              <a:buChar char="Ø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46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899592" y="2420888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SW </a:t>
            </a:r>
            <a:r>
              <a:rPr lang="ko-KR" altLang="en-US" smtClean="0">
                <a:solidFill>
                  <a:schemeClr val="tx1"/>
                </a:solidFill>
              </a:rPr>
              <a:t>개발툴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아두이노 </a:t>
            </a:r>
            <a:r>
              <a:rPr lang="en-US" altLang="ko-KR" dirty="0" smtClean="0">
                <a:solidFill>
                  <a:schemeClr val="tx1"/>
                </a:solidFill>
              </a:rPr>
              <a:t>IDE)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9592" y="3478587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S/W </a:t>
            </a:r>
            <a:r>
              <a:rPr lang="ko-KR" altLang="en-US" smtClean="0">
                <a:solidFill>
                  <a:schemeClr val="tx1"/>
                </a:solidFill>
              </a:rPr>
              <a:t>라이브러리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9592" y="4536286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H/W </a:t>
            </a:r>
            <a:r>
              <a:rPr lang="ko-KR" altLang="en-US" smtClean="0">
                <a:solidFill>
                  <a:schemeClr val="tx1"/>
                </a:solidFill>
              </a:rPr>
              <a:t>레퍼런스 보드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838224" y="4850732"/>
            <a:ext cx="3813172" cy="1080120"/>
          </a:xfrm>
          <a:prstGeom prst="wedgeRoundRectCallout">
            <a:avLst>
              <a:gd name="adj1" fmla="val -57349"/>
              <a:gd name="adj2" fmla="val -475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자신이 원하는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다양한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호환 보드를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선택하여 사용할 수 있음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27984" y="4114183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아두이노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우노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아두이노</a:t>
            </a:r>
            <a:r>
              <a:rPr lang="ko-KR" altLang="en-US" dirty="0" smtClean="0">
                <a:solidFill>
                  <a:schemeClr val="bg1"/>
                </a:solidFill>
              </a:rPr>
              <a:t> 미니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인텔 에디슨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Arduino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종류별 </a:t>
            </a:r>
            <a:r>
              <a:rPr lang="ko-KR" altLang="en-US" dirty="0" err="1" smtClean="0"/>
              <a:t>스펙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268760"/>
            <a:ext cx="7488832" cy="52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플랫폼 요구사항 </a:t>
            </a:r>
            <a:r>
              <a:rPr lang="en-US" altLang="ko-KR" dirty="0" smtClean="0"/>
              <a:t>– Raspberry Pi(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33382"/>
            <a:ext cx="8928992" cy="895418"/>
          </a:xfrm>
        </p:spPr>
        <p:txBody>
          <a:bodyPr/>
          <a:lstStyle/>
          <a:p>
            <a:pPr>
              <a:tabLst>
                <a:tab pos="1073150" algn="l"/>
                <a:tab pos="1258888" algn="l"/>
              </a:tabLst>
            </a:pPr>
            <a:r>
              <a:rPr lang="en-US" altLang="ko-KR" dirty="0"/>
              <a:t>Raspberry </a:t>
            </a:r>
            <a:r>
              <a:rPr lang="en-US" altLang="ko-KR" dirty="0" smtClean="0"/>
              <a:t>Pi(</a:t>
            </a: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간단한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F8A20-CD6F-40D6-A9B2-7254742EF68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380" y="1628800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/>
                </a:solidFill>
              </a:rPr>
              <a:t>라즈베리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파이 재단 창립자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Eben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upton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에반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업톤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1)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BBC Micro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에서 영감을 받은 교육프로젝트로 시작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2012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월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29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일에 판매시작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	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영국 내 판매 웹사이트 두 곳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Farnell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RS Components)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세대부터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세대까지 지속적으로 판매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	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현재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세대 모델 중에서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B+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최신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3"/>
          <a:stretch/>
        </p:blipFill>
        <p:spPr>
          <a:xfrm>
            <a:off x="5477392" y="836712"/>
            <a:ext cx="3342956" cy="19628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113076"/>
            <a:ext cx="2511886" cy="19442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6" y="4113076"/>
            <a:ext cx="2213356" cy="194421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283968" y="5085184"/>
            <a:ext cx="864096" cy="504056"/>
          </a:xfrm>
          <a:prstGeom prst="rightArrow">
            <a:avLst/>
          </a:prstGeom>
          <a:solidFill>
            <a:srgbClr val="FFF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6237312"/>
            <a:ext cx="7992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97"/>
                </a:solidFill>
              </a:rPr>
              <a:t>1) </a:t>
            </a:r>
            <a:r>
              <a:rPr lang="ko-KR" altLang="en-US" sz="1000" b="1" dirty="0" err="1" smtClean="0">
                <a:solidFill>
                  <a:srgbClr val="FFFF97"/>
                </a:solidFill>
              </a:rPr>
              <a:t>위키백과</a:t>
            </a:r>
            <a:r>
              <a:rPr lang="ko-KR" altLang="en-US" sz="1000" b="1" dirty="0" smtClean="0">
                <a:solidFill>
                  <a:srgbClr val="FFFF97"/>
                </a:solidFill>
              </a:rPr>
              <a:t> 한글 </a:t>
            </a:r>
            <a:r>
              <a:rPr lang="en-US" altLang="ko-KR" sz="1000" b="1" dirty="0" smtClean="0">
                <a:solidFill>
                  <a:srgbClr val="FFFF97"/>
                </a:solidFill>
              </a:rPr>
              <a:t>: </a:t>
            </a:r>
            <a:r>
              <a:rPr lang="ko-KR" altLang="en-US" sz="1000" b="1" dirty="0" err="1" smtClean="0">
                <a:solidFill>
                  <a:srgbClr val="FFFF97"/>
                </a:solidFill>
              </a:rPr>
              <a:t>라즈베리</a:t>
            </a:r>
            <a:r>
              <a:rPr lang="ko-KR" altLang="en-US" sz="1000" b="1" dirty="0" smtClean="0">
                <a:solidFill>
                  <a:srgbClr val="FFFF97"/>
                </a:solidFill>
              </a:rPr>
              <a:t> 파이 </a:t>
            </a:r>
            <a:r>
              <a:rPr lang="en-US" altLang="ko-KR" sz="1000" b="1" dirty="0" smtClean="0">
                <a:solidFill>
                  <a:srgbClr val="FFFF97"/>
                </a:solidFill>
              </a:rPr>
              <a:t>2019</a:t>
            </a:r>
            <a:r>
              <a:rPr lang="ko-KR" altLang="en-US" sz="1000" b="1" dirty="0" smtClean="0">
                <a:solidFill>
                  <a:srgbClr val="FFFF97"/>
                </a:solidFill>
              </a:rPr>
              <a:t>년 </a:t>
            </a:r>
            <a:r>
              <a:rPr lang="en-US" altLang="ko-KR" sz="1000" b="1" dirty="0" smtClean="0">
                <a:solidFill>
                  <a:srgbClr val="FFFF97"/>
                </a:solidFill>
              </a:rPr>
              <a:t>4</a:t>
            </a:r>
            <a:r>
              <a:rPr lang="ko-KR" altLang="en-US" sz="1000" b="1" dirty="0" smtClean="0">
                <a:solidFill>
                  <a:srgbClr val="FFFF97"/>
                </a:solidFill>
              </a:rPr>
              <a:t>월 </a:t>
            </a:r>
            <a:r>
              <a:rPr lang="en-US" altLang="ko-KR" sz="1000" b="1" dirty="0" smtClean="0">
                <a:solidFill>
                  <a:srgbClr val="FFFF97"/>
                </a:solidFill>
              </a:rPr>
              <a:t>11</a:t>
            </a:r>
            <a:r>
              <a:rPr lang="ko-KR" altLang="en-US" sz="1000" b="1" dirty="0" smtClean="0">
                <a:solidFill>
                  <a:srgbClr val="FFFF97"/>
                </a:solidFill>
              </a:rPr>
              <a:t>일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b="1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21454</TotalTime>
  <Words>1297</Words>
  <Application>Microsoft Office PowerPoint</Application>
  <PresentationFormat>화면 슬라이드 쇼(4:3)</PresentationFormat>
  <Paragraphs>415</Paragraphs>
  <Slides>23</Slides>
  <Notes>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  <vt:variant>
        <vt:lpstr>재구성한 쇼</vt:lpstr>
      </vt:variant>
      <vt:variant>
        <vt:i4>7</vt:i4>
      </vt:variant>
    </vt:vector>
  </HeadingPairs>
  <TitlesOfParts>
    <vt:vector size="31" baseType="lpstr">
      <vt:lpstr>Office 테마</vt:lpstr>
      <vt:lpstr>PowerPoint 프레젠테이션</vt:lpstr>
      <vt:lpstr>목차</vt:lpstr>
      <vt:lpstr>IoT 플랫폼 요구사항 – Arduino(아두이노)</vt:lpstr>
      <vt:lpstr>IoT 플랫폼 요구사항 – Arduino(아두이노)</vt:lpstr>
      <vt:lpstr>IoT 플랫폼 요구사항 – Arduino(아두이노)</vt:lpstr>
      <vt:lpstr>IoT 플랫폼 요구사항 – Arduino(아두이노)</vt:lpstr>
      <vt:lpstr>IoT 플랫폼 요구사항 – Arduino(아두이노)</vt:lpstr>
      <vt:lpstr>IoT 플랫폼 요구사항 – Arduino(아두이노)</vt:lpstr>
      <vt:lpstr>IoT 플랫폼 요구사항 – Raspberry Pi(라즈베리 파이)</vt:lpstr>
      <vt:lpstr>IoT 플랫폼 요구사항 – Raspberry Pi(라즈베리 파이)</vt:lpstr>
      <vt:lpstr>IoT 플랫폼 요구사항 – Raspberry Pi(라즈베리 파이)</vt:lpstr>
      <vt:lpstr>IoT 플랫폼 요구사항 – Raspberry Pi(라즈베리 파이)</vt:lpstr>
      <vt:lpstr>IoT 플랫폼 요구사항 – Raspberry Pi(라즈베리 파이)</vt:lpstr>
      <vt:lpstr>IoT 플랫폼 현항 - 아두이노</vt:lpstr>
      <vt:lpstr>IoT 플랫폼 현항 - 아두이노</vt:lpstr>
      <vt:lpstr>IoT 플랫폼 현황 – OSHW</vt:lpstr>
      <vt:lpstr>IoT 플랫폼 현황 – 라즈베리 파이</vt:lpstr>
      <vt:lpstr>IoT 플랫폼 현항 - 라즈베리파이</vt:lpstr>
      <vt:lpstr>IoT 플랫폼 현항</vt:lpstr>
      <vt:lpstr>IoT 플랫폼 적용 방안</vt:lpstr>
      <vt:lpstr>IoT 플랫폼 적용방안 </vt:lpstr>
      <vt:lpstr>IoT 플랫폼 적용방안 </vt:lpstr>
      <vt:lpstr>IoT 플랫폼 적용방안 </vt:lpstr>
      <vt:lpstr>재구성한 쇼 1</vt:lpstr>
      <vt:lpstr>재구성한 쇼 2</vt:lpstr>
      <vt:lpstr>Find Behaviors Variables</vt:lpstr>
      <vt:lpstr>Research Users Requirements</vt:lpstr>
      <vt:lpstr>Analyzing Behaviors Variables</vt:lpstr>
      <vt:lpstr>Make individual Persona</vt:lpstr>
      <vt:lpstr>What if customer’s requirements</vt:lpstr>
    </vt:vector>
  </TitlesOfParts>
  <Company>STA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주재현</dc:creator>
  <cp:lastModifiedBy>USER</cp:lastModifiedBy>
  <cp:revision>655</cp:revision>
  <cp:lastPrinted>2012-09-28T01:49:35Z</cp:lastPrinted>
  <dcterms:created xsi:type="dcterms:W3CDTF">2011-02-25T04:33:20Z</dcterms:created>
  <dcterms:modified xsi:type="dcterms:W3CDTF">2019-06-17T23:38:06Z</dcterms:modified>
</cp:coreProperties>
</file>